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398" r:id="rId3"/>
    <p:sldId id="399" r:id="rId4"/>
    <p:sldId id="401" r:id="rId5"/>
    <p:sldId id="262" r:id="rId6"/>
    <p:sldId id="400" r:id="rId7"/>
    <p:sldId id="265" r:id="rId8"/>
    <p:sldId id="454" r:id="rId9"/>
    <p:sldId id="403" r:id="rId10"/>
    <p:sldId id="439" r:id="rId11"/>
    <p:sldId id="416" r:id="rId12"/>
    <p:sldId id="419" r:id="rId13"/>
    <p:sldId id="461" r:id="rId14"/>
    <p:sldId id="440" r:id="rId15"/>
    <p:sldId id="459" r:id="rId16"/>
    <p:sldId id="460" r:id="rId17"/>
    <p:sldId id="451" r:id="rId18"/>
    <p:sldId id="452" r:id="rId19"/>
    <p:sldId id="444" r:id="rId20"/>
    <p:sldId id="463" r:id="rId21"/>
    <p:sldId id="359" r:id="rId22"/>
    <p:sldId id="462" r:id="rId23"/>
    <p:sldId id="409" r:id="rId24"/>
    <p:sldId id="464" r:id="rId25"/>
    <p:sldId id="465" r:id="rId26"/>
    <p:sldId id="410" r:id="rId27"/>
    <p:sldId id="411" r:id="rId28"/>
    <p:sldId id="413" r:id="rId29"/>
    <p:sldId id="418" r:id="rId30"/>
    <p:sldId id="458" r:id="rId31"/>
    <p:sldId id="417" r:id="rId32"/>
    <p:sldId id="434" r:id="rId33"/>
    <p:sldId id="435" r:id="rId34"/>
    <p:sldId id="438"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BE7E"/>
    <a:srgbClr val="42D28D"/>
    <a:srgbClr val="63DB7A"/>
    <a:srgbClr val="249C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21" autoAdjust="0"/>
    <p:restoredTop sz="94660"/>
  </p:normalViewPr>
  <p:slideViewPr>
    <p:cSldViewPr>
      <p:cViewPr varScale="1">
        <p:scale>
          <a:sx n="133" d="100"/>
          <a:sy n="133" d="100"/>
        </p:scale>
        <p:origin x="96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EBD2CF-4DFC-498E-A545-EB684821491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GB"/>
          </a:p>
        </p:txBody>
      </p:sp>
      <p:sp>
        <p:nvSpPr>
          <p:cNvPr id="3" name="Date Placeholder 2">
            <a:extLst>
              <a:ext uri="{FF2B5EF4-FFF2-40B4-BE49-F238E27FC236}">
                <a16:creationId xmlns:a16="http://schemas.microsoft.com/office/drawing/2014/main" id="{EE5843C9-11E3-465A-A75C-FF19288AFB45}"/>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1FC7B753-6DF3-47AF-BB14-8162AE5C23F3}" type="datetimeFigureOut">
              <a:rPr lang="en-GB"/>
              <a:pPr>
                <a:defRPr/>
              </a:pPr>
              <a:t>09/06/2026</a:t>
            </a:fld>
            <a:endParaRPr lang="en-GB"/>
          </a:p>
        </p:txBody>
      </p:sp>
      <p:sp>
        <p:nvSpPr>
          <p:cNvPr id="4" name="Slide Image Placeholder 3">
            <a:extLst>
              <a:ext uri="{FF2B5EF4-FFF2-40B4-BE49-F238E27FC236}">
                <a16:creationId xmlns:a16="http://schemas.microsoft.com/office/drawing/2014/main" id="{408E1D75-B0EE-47C7-8646-6D7D72EDBB75}"/>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0E61ABDF-CB48-4833-AC04-F9C7DC389762}"/>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4069BB38-B301-4098-BD5C-C7B52EF19086}"/>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GB"/>
          </a:p>
        </p:txBody>
      </p:sp>
      <p:sp>
        <p:nvSpPr>
          <p:cNvPr id="7" name="Slide Number Placeholder 6">
            <a:extLst>
              <a:ext uri="{FF2B5EF4-FFF2-40B4-BE49-F238E27FC236}">
                <a16:creationId xmlns:a16="http://schemas.microsoft.com/office/drawing/2014/main" id="{00037E9E-B211-4553-B5DF-E8BF9A095E58}"/>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FA179AB-E372-4DE6-97A3-E5908551BD09}"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B148C80-4D20-4AF3-B7AC-8BAB293F6461}"/>
              </a:ext>
            </a:extLst>
          </p:cNvPr>
          <p:cNvSpPr>
            <a:spLocks noGrp="1"/>
          </p:cNvSpPr>
          <p:nvPr>
            <p:ph type="dt" sz="half" idx="10"/>
          </p:nvPr>
        </p:nvSpPr>
        <p:spPr/>
        <p:txBody>
          <a:bodyPr/>
          <a:lstStyle>
            <a:lvl1pPr>
              <a:defRPr/>
            </a:lvl1pPr>
          </a:lstStyle>
          <a:p>
            <a:pPr>
              <a:defRPr/>
            </a:pPr>
            <a:fld id="{0632B596-3988-49AE-8CAF-1C30426D0286}" type="datetimeFigureOut">
              <a:rPr lang="en-GB"/>
              <a:pPr>
                <a:defRPr/>
              </a:pPr>
              <a:t>09/06/2026</a:t>
            </a:fld>
            <a:endParaRPr lang="en-GB"/>
          </a:p>
        </p:txBody>
      </p:sp>
      <p:sp>
        <p:nvSpPr>
          <p:cNvPr id="5" name="Footer Placeholder 4">
            <a:extLst>
              <a:ext uri="{FF2B5EF4-FFF2-40B4-BE49-F238E27FC236}">
                <a16:creationId xmlns:a16="http://schemas.microsoft.com/office/drawing/2014/main" id="{2823E114-D030-4190-906F-76AA6745930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718FE4B-649E-47A0-B80B-4FD33CBD9243}"/>
              </a:ext>
            </a:extLst>
          </p:cNvPr>
          <p:cNvSpPr>
            <a:spLocks noGrp="1"/>
          </p:cNvSpPr>
          <p:nvPr>
            <p:ph type="sldNum" sz="quarter" idx="12"/>
          </p:nvPr>
        </p:nvSpPr>
        <p:spPr/>
        <p:txBody>
          <a:bodyPr/>
          <a:lstStyle>
            <a:lvl1pPr>
              <a:defRPr/>
            </a:lvl1pPr>
          </a:lstStyle>
          <a:p>
            <a:fld id="{CFDE20A7-DF3D-4662-B334-F6BA22673BC8}" type="slidenum">
              <a:rPr lang="en-GB" altLang="en-US"/>
              <a:pPr/>
              <a:t>‹#›</a:t>
            </a:fld>
            <a:endParaRPr lang="en-GB" altLang="en-US"/>
          </a:p>
        </p:txBody>
      </p:sp>
    </p:spTree>
    <p:extLst>
      <p:ext uri="{BB962C8B-B14F-4D97-AF65-F5344CB8AC3E}">
        <p14:creationId xmlns:p14="http://schemas.microsoft.com/office/powerpoint/2010/main" val="1334862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9D1C30-6682-4786-B8FC-329605DD5769}"/>
              </a:ext>
            </a:extLst>
          </p:cNvPr>
          <p:cNvSpPr>
            <a:spLocks noGrp="1"/>
          </p:cNvSpPr>
          <p:nvPr>
            <p:ph type="dt" sz="half" idx="10"/>
          </p:nvPr>
        </p:nvSpPr>
        <p:spPr/>
        <p:txBody>
          <a:bodyPr/>
          <a:lstStyle>
            <a:lvl1pPr>
              <a:defRPr/>
            </a:lvl1pPr>
          </a:lstStyle>
          <a:p>
            <a:pPr>
              <a:defRPr/>
            </a:pPr>
            <a:fld id="{B5422779-2805-42F3-8013-548B555E053A}" type="datetimeFigureOut">
              <a:rPr lang="en-GB"/>
              <a:pPr>
                <a:defRPr/>
              </a:pPr>
              <a:t>09/06/2026</a:t>
            </a:fld>
            <a:endParaRPr lang="en-GB"/>
          </a:p>
        </p:txBody>
      </p:sp>
      <p:sp>
        <p:nvSpPr>
          <p:cNvPr id="5" name="Footer Placeholder 4">
            <a:extLst>
              <a:ext uri="{FF2B5EF4-FFF2-40B4-BE49-F238E27FC236}">
                <a16:creationId xmlns:a16="http://schemas.microsoft.com/office/drawing/2014/main" id="{180F71AB-FDE6-415E-939B-04FF847778A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5A50E0C6-12E8-4101-88EC-6B8F12496609}"/>
              </a:ext>
            </a:extLst>
          </p:cNvPr>
          <p:cNvSpPr>
            <a:spLocks noGrp="1"/>
          </p:cNvSpPr>
          <p:nvPr>
            <p:ph type="sldNum" sz="quarter" idx="12"/>
          </p:nvPr>
        </p:nvSpPr>
        <p:spPr/>
        <p:txBody>
          <a:bodyPr/>
          <a:lstStyle>
            <a:lvl1pPr>
              <a:defRPr/>
            </a:lvl1pPr>
          </a:lstStyle>
          <a:p>
            <a:fld id="{169DF92D-E82D-40DA-B846-F8B717677D8B}" type="slidenum">
              <a:rPr lang="en-GB" altLang="en-US"/>
              <a:pPr/>
              <a:t>‹#›</a:t>
            </a:fld>
            <a:endParaRPr lang="en-GB" altLang="en-US"/>
          </a:p>
        </p:txBody>
      </p:sp>
    </p:spTree>
    <p:extLst>
      <p:ext uri="{BB962C8B-B14F-4D97-AF65-F5344CB8AC3E}">
        <p14:creationId xmlns:p14="http://schemas.microsoft.com/office/powerpoint/2010/main" val="2938073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A72CDC-6D1B-4B03-9CFB-DF0DDA1CE6E3}"/>
              </a:ext>
            </a:extLst>
          </p:cNvPr>
          <p:cNvSpPr>
            <a:spLocks noGrp="1"/>
          </p:cNvSpPr>
          <p:nvPr>
            <p:ph type="dt" sz="half" idx="10"/>
          </p:nvPr>
        </p:nvSpPr>
        <p:spPr/>
        <p:txBody>
          <a:bodyPr/>
          <a:lstStyle>
            <a:lvl1pPr>
              <a:defRPr/>
            </a:lvl1pPr>
          </a:lstStyle>
          <a:p>
            <a:pPr>
              <a:defRPr/>
            </a:pPr>
            <a:fld id="{421470DF-5A12-4523-A1EA-DC92C823FF17}" type="datetimeFigureOut">
              <a:rPr lang="en-GB"/>
              <a:pPr>
                <a:defRPr/>
              </a:pPr>
              <a:t>09/06/2026</a:t>
            </a:fld>
            <a:endParaRPr lang="en-GB"/>
          </a:p>
        </p:txBody>
      </p:sp>
      <p:sp>
        <p:nvSpPr>
          <p:cNvPr id="5" name="Footer Placeholder 4">
            <a:extLst>
              <a:ext uri="{FF2B5EF4-FFF2-40B4-BE49-F238E27FC236}">
                <a16:creationId xmlns:a16="http://schemas.microsoft.com/office/drawing/2014/main" id="{7BBDAF0A-975B-48E2-B041-6416E47C886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0D34C84-0972-4AE4-8634-E5A267FC9F77}"/>
              </a:ext>
            </a:extLst>
          </p:cNvPr>
          <p:cNvSpPr>
            <a:spLocks noGrp="1"/>
          </p:cNvSpPr>
          <p:nvPr>
            <p:ph type="sldNum" sz="quarter" idx="12"/>
          </p:nvPr>
        </p:nvSpPr>
        <p:spPr/>
        <p:txBody>
          <a:bodyPr/>
          <a:lstStyle>
            <a:lvl1pPr>
              <a:defRPr/>
            </a:lvl1pPr>
          </a:lstStyle>
          <a:p>
            <a:fld id="{793DEBD0-E9BF-420D-BBF7-550930BDA456}" type="slidenum">
              <a:rPr lang="en-GB" altLang="en-US"/>
              <a:pPr/>
              <a:t>‹#›</a:t>
            </a:fld>
            <a:endParaRPr lang="en-GB" altLang="en-US"/>
          </a:p>
        </p:txBody>
      </p:sp>
    </p:spTree>
    <p:extLst>
      <p:ext uri="{BB962C8B-B14F-4D97-AF65-F5344CB8AC3E}">
        <p14:creationId xmlns:p14="http://schemas.microsoft.com/office/powerpoint/2010/main" val="699753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DE7CA73E-274A-4BFF-A9D2-2B51A6F7B7B2}"/>
              </a:ext>
            </a:extLst>
          </p:cNvPr>
          <p:cNvSpPr>
            <a:spLocks noGrp="1"/>
          </p:cNvSpPr>
          <p:nvPr>
            <p:ph type="dt" sz="half" idx="10"/>
          </p:nvPr>
        </p:nvSpPr>
        <p:spPr/>
        <p:txBody>
          <a:bodyPr/>
          <a:lstStyle>
            <a:lvl1pPr>
              <a:defRPr/>
            </a:lvl1pPr>
          </a:lstStyle>
          <a:p>
            <a:pPr>
              <a:defRPr/>
            </a:pPr>
            <a:fld id="{B62BF0AA-0EEE-4C19-A405-9BB7ABB1B203}" type="datetimeFigureOut">
              <a:rPr lang="en-GB"/>
              <a:pPr>
                <a:defRPr/>
              </a:pPr>
              <a:t>09/06/2026</a:t>
            </a:fld>
            <a:endParaRPr lang="en-GB"/>
          </a:p>
        </p:txBody>
      </p:sp>
      <p:sp>
        <p:nvSpPr>
          <p:cNvPr id="6" name="Footer Placeholder 4">
            <a:extLst>
              <a:ext uri="{FF2B5EF4-FFF2-40B4-BE49-F238E27FC236}">
                <a16:creationId xmlns:a16="http://schemas.microsoft.com/office/drawing/2014/main" id="{0337A86A-94F3-4D74-9879-DB4F8B1C9DA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9497D88-14A5-499B-88C9-4874DFB1DCED}"/>
              </a:ext>
            </a:extLst>
          </p:cNvPr>
          <p:cNvSpPr>
            <a:spLocks noGrp="1"/>
          </p:cNvSpPr>
          <p:nvPr>
            <p:ph type="sldNum" sz="quarter" idx="12"/>
          </p:nvPr>
        </p:nvSpPr>
        <p:spPr/>
        <p:txBody>
          <a:bodyPr/>
          <a:lstStyle>
            <a:lvl1pPr>
              <a:defRPr/>
            </a:lvl1pPr>
          </a:lstStyle>
          <a:p>
            <a:fld id="{71B47A17-7C47-4A8E-BCCE-A2759466B193}" type="slidenum">
              <a:rPr lang="en-GB" altLang="en-US"/>
              <a:pPr/>
              <a:t>‹#›</a:t>
            </a:fld>
            <a:endParaRPr lang="en-GB" altLang="en-US"/>
          </a:p>
        </p:txBody>
      </p:sp>
    </p:spTree>
    <p:extLst>
      <p:ext uri="{BB962C8B-B14F-4D97-AF65-F5344CB8AC3E}">
        <p14:creationId xmlns:p14="http://schemas.microsoft.com/office/powerpoint/2010/main" val="3909839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42AFB302-3FD1-4D8F-9226-D89ED0573A27}"/>
              </a:ext>
            </a:extLst>
          </p:cNvPr>
          <p:cNvSpPr>
            <a:spLocks noGrp="1"/>
          </p:cNvSpPr>
          <p:nvPr>
            <p:ph type="dt" sz="half" idx="10"/>
          </p:nvPr>
        </p:nvSpPr>
        <p:spPr/>
        <p:txBody>
          <a:bodyPr/>
          <a:lstStyle>
            <a:lvl1pPr>
              <a:defRPr/>
            </a:lvl1pPr>
          </a:lstStyle>
          <a:p>
            <a:pPr>
              <a:defRPr/>
            </a:pPr>
            <a:fld id="{DCE33CF2-59A7-48E5-813A-154F437E91CD}" type="datetimeFigureOut">
              <a:rPr lang="en-GB"/>
              <a:pPr>
                <a:defRPr/>
              </a:pPr>
              <a:t>09/06/2026</a:t>
            </a:fld>
            <a:endParaRPr lang="en-GB"/>
          </a:p>
        </p:txBody>
      </p:sp>
      <p:sp>
        <p:nvSpPr>
          <p:cNvPr id="8" name="Footer Placeholder 4">
            <a:extLst>
              <a:ext uri="{FF2B5EF4-FFF2-40B4-BE49-F238E27FC236}">
                <a16:creationId xmlns:a16="http://schemas.microsoft.com/office/drawing/2014/main" id="{BB4383FE-DD1D-4973-8A63-3C6E576D7BDE}"/>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24DCCE6B-1077-4C29-B663-19D84785331E}"/>
              </a:ext>
            </a:extLst>
          </p:cNvPr>
          <p:cNvSpPr>
            <a:spLocks noGrp="1"/>
          </p:cNvSpPr>
          <p:nvPr>
            <p:ph type="sldNum" sz="quarter" idx="12"/>
          </p:nvPr>
        </p:nvSpPr>
        <p:spPr/>
        <p:txBody>
          <a:bodyPr/>
          <a:lstStyle>
            <a:lvl1pPr>
              <a:defRPr/>
            </a:lvl1pPr>
          </a:lstStyle>
          <a:p>
            <a:fld id="{3CC9A630-E467-4070-BC83-D5EF96230FE0}" type="slidenum">
              <a:rPr lang="en-GB" altLang="en-US"/>
              <a:pPr/>
              <a:t>‹#›</a:t>
            </a:fld>
            <a:endParaRPr lang="en-GB" altLang="en-US"/>
          </a:p>
        </p:txBody>
      </p:sp>
    </p:spTree>
    <p:extLst>
      <p:ext uri="{BB962C8B-B14F-4D97-AF65-F5344CB8AC3E}">
        <p14:creationId xmlns:p14="http://schemas.microsoft.com/office/powerpoint/2010/main" val="2486385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46E28EF1-47E3-4722-9A5C-1A7371522DF0}"/>
              </a:ext>
            </a:extLst>
          </p:cNvPr>
          <p:cNvSpPr>
            <a:spLocks noGrp="1"/>
          </p:cNvSpPr>
          <p:nvPr>
            <p:ph type="dt" sz="half" idx="10"/>
          </p:nvPr>
        </p:nvSpPr>
        <p:spPr/>
        <p:txBody>
          <a:bodyPr/>
          <a:lstStyle>
            <a:lvl1pPr>
              <a:defRPr/>
            </a:lvl1pPr>
          </a:lstStyle>
          <a:p>
            <a:pPr>
              <a:defRPr/>
            </a:pPr>
            <a:fld id="{3990F80B-440D-4975-A83A-C630DA374C7E}" type="datetimeFigureOut">
              <a:rPr lang="en-GB"/>
              <a:pPr>
                <a:defRPr/>
              </a:pPr>
              <a:t>09/06/2026</a:t>
            </a:fld>
            <a:endParaRPr lang="en-GB"/>
          </a:p>
        </p:txBody>
      </p:sp>
      <p:sp>
        <p:nvSpPr>
          <p:cNvPr id="4" name="Footer Placeholder 4">
            <a:extLst>
              <a:ext uri="{FF2B5EF4-FFF2-40B4-BE49-F238E27FC236}">
                <a16:creationId xmlns:a16="http://schemas.microsoft.com/office/drawing/2014/main" id="{524781EF-DC39-4C10-B95F-FC17B872FCCF}"/>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CA447529-E3B0-456F-B59F-E797A71A22D4}"/>
              </a:ext>
            </a:extLst>
          </p:cNvPr>
          <p:cNvSpPr>
            <a:spLocks noGrp="1"/>
          </p:cNvSpPr>
          <p:nvPr>
            <p:ph type="sldNum" sz="quarter" idx="12"/>
          </p:nvPr>
        </p:nvSpPr>
        <p:spPr/>
        <p:txBody>
          <a:bodyPr/>
          <a:lstStyle>
            <a:lvl1pPr>
              <a:defRPr/>
            </a:lvl1pPr>
          </a:lstStyle>
          <a:p>
            <a:fld id="{FCAA1616-6206-4774-9C7E-6B135EE43DDA}" type="slidenum">
              <a:rPr lang="en-GB" altLang="en-US"/>
              <a:pPr/>
              <a:t>‹#›</a:t>
            </a:fld>
            <a:endParaRPr lang="en-GB" altLang="en-US"/>
          </a:p>
        </p:txBody>
      </p:sp>
    </p:spTree>
    <p:extLst>
      <p:ext uri="{BB962C8B-B14F-4D97-AF65-F5344CB8AC3E}">
        <p14:creationId xmlns:p14="http://schemas.microsoft.com/office/powerpoint/2010/main" val="4232134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19D0D63-54FB-4EE8-934C-A006026AA9EB}"/>
              </a:ext>
            </a:extLst>
          </p:cNvPr>
          <p:cNvSpPr>
            <a:spLocks noGrp="1"/>
          </p:cNvSpPr>
          <p:nvPr>
            <p:ph type="dt" sz="half" idx="10"/>
          </p:nvPr>
        </p:nvSpPr>
        <p:spPr/>
        <p:txBody>
          <a:bodyPr/>
          <a:lstStyle>
            <a:lvl1pPr>
              <a:defRPr/>
            </a:lvl1pPr>
          </a:lstStyle>
          <a:p>
            <a:pPr>
              <a:defRPr/>
            </a:pPr>
            <a:fld id="{98F67938-BE1B-41C6-A984-2BD3534D9F4D}" type="datetimeFigureOut">
              <a:rPr lang="en-GB"/>
              <a:pPr>
                <a:defRPr/>
              </a:pPr>
              <a:t>09/06/2026</a:t>
            </a:fld>
            <a:endParaRPr lang="en-GB"/>
          </a:p>
        </p:txBody>
      </p:sp>
      <p:sp>
        <p:nvSpPr>
          <p:cNvPr id="3" name="Footer Placeholder 4">
            <a:extLst>
              <a:ext uri="{FF2B5EF4-FFF2-40B4-BE49-F238E27FC236}">
                <a16:creationId xmlns:a16="http://schemas.microsoft.com/office/drawing/2014/main" id="{7873F975-01EF-41F1-AF17-064A13BFB9D4}"/>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8101C01E-401D-4B68-AE07-E9786E9DECF2}"/>
              </a:ext>
            </a:extLst>
          </p:cNvPr>
          <p:cNvSpPr>
            <a:spLocks noGrp="1"/>
          </p:cNvSpPr>
          <p:nvPr>
            <p:ph type="sldNum" sz="quarter" idx="12"/>
          </p:nvPr>
        </p:nvSpPr>
        <p:spPr/>
        <p:txBody>
          <a:bodyPr/>
          <a:lstStyle>
            <a:lvl1pPr>
              <a:defRPr/>
            </a:lvl1pPr>
          </a:lstStyle>
          <a:p>
            <a:fld id="{7B430270-C2B8-4224-9383-3D2AB9BA5D6B}" type="slidenum">
              <a:rPr lang="en-GB" altLang="en-US"/>
              <a:pPr/>
              <a:t>‹#›</a:t>
            </a:fld>
            <a:endParaRPr lang="en-GB" altLang="en-US"/>
          </a:p>
        </p:txBody>
      </p:sp>
    </p:spTree>
    <p:extLst>
      <p:ext uri="{BB962C8B-B14F-4D97-AF65-F5344CB8AC3E}">
        <p14:creationId xmlns:p14="http://schemas.microsoft.com/office/powerpoint/2010/main" val="21077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D4C5BEF-1FDB-4251-B91A-B07C1C17B3EA}"/>
              </a:ext>
            </a:extLst>
          </p:cNvPr>
          <p:cNvSpPr>
            <a:spLocks noGrp="1"/>
          </p:cNvSpPr>
          <p:nvPr>
            <p:ph type="dt" sz="half" idx="10"/>
          </p:nvPr>
        </p:nvSpPr>
        <p:spPr/>
        <p:txBody>
          <a:bodyPr/>
          <a:lstStyle>
            <a:lvl1pPr>
              <a:defRPr/>
            </a:lvl1pPr>
          </a:lstStyle>
          <a:p>
            <a:pPr>
              <a:defRPr/>
            </a:pPr>
            <a:fld id="{39411FB7-EE94-4C2D-89A9-89B2A9E822CC}" type="datetimeFigureOut">
              <a:rPr lang="en-GB"/>
              <a:pPr>
                <a:defRPr/>
              </a:pPr>
              <a:t>09/06/2026</a:t>
            </a:fld>
            <a:endParaRPr lang="en-GB"/>
          </a:p>
        </p:txBody>
      </p:sp>
      <p:sp>
        <p:nvSpPr>
          <p:cNvPr id="6" name="Footer Placeholder 4">
            <a:extLst>
              <a:ext uri="{FF2B5EF4-FFF2-40B4-BE49-F238E27FC236}">
                <a16:creationId xmlns:a16="http://schemas.microsoft.com/office/drawing/2014/main" id="{03E55CD9-A145-4258-B28E-DEF339DFA0E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F1EC8FC-8F72-4191-A6E6-FCE642D8F97A}"/>
              </a:ext>
            </a:extLst>
          </p:cNvPr>
          <p:cNvSpPr>
            <a:spLocks noGrp="1"/>
          </p:cNvSpPr>
          <p:nvPr>
            <p:ph type="sldNum" sz="quarter" idx="12"/>
          </p:nvPr>
        </p:nvSpPr>
        <p:spPr/>
        <p:txBody>
          <a:bodyPr/>
          <a:lstStyle>
            <a:lvl1pPr>
              <a:defRPr/>
            </a:lvl1pPr>
          </a:lstStyle>
          <a:p>
            <a:fld id="{EA3EE75E-B5D4-47A7-AB03-505196A72DF1}" type="slidenum">
              <a:rPr lang="en-GB" altLang="en-US"/>
              <a:pPr/>
              <a:t>‹#›</a:t>
            </a:fld>
            <a:endParaRPr lang="en-GB" altLang="en-US"/>
          </a:p>
        </p:txBody>
      </p:sp>
    </p:spTree>
    <p:extLst>
      <p:ext uri="{BB962C8B-B14F-4D97-AF65-F5344CB8AC3E}">
        <p14:creationId xmlns:p14="http://schemas.microsoft.com/office/powerpoint/2010/main" val="142860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E54372D-9817-4EEE-AD6B-BC1E214FCF9D}"/>
              </a:ext>
            </a:extLst>
          </p:cNvPr>
          <p:cNvSpPr>
            <a:spLocks noGrp="1"/>
          </p:cNvSpPr>
          <p:nvPr>
            <p:ph type="dt" sz="half" idx="10"/>
          </p:nvPr>
        </p:nvSpPr>
        <p:spPr/>
        <p:txBody>
          <a:bodyPr/>
          <a:lstStyle>
            <a:lvl1pPr>
              <a:defRPr/>
            </a:lvl1pPr>
          </a:lstStyle>
          <a:p>
            <a:pPr>
              <a:defRPr/>
            </a:pPr>
            <a:fld id="{1BCA7DC1-66DC-433F-9169-114F55BFFCC6}" type="datetimeFigureOut">
              <a:rPr lang="en-GB"/>
              <a:pPr>
                <a:defRPr/>
              </a:pPr>
              <a:t>09/06/2026</a:t>
            </a:fld>
            <a:endParaRPr lang="en-GB"/>
          </a:p>
        </p:txBody>
      </p:sp>
      <p:sp>
        <p:nvSpPr>
          <p:cNvPr id="6" name="Footer Placeholder 4">
            <a:extLst>
              <a:ext uri="{FF2B5EF4-FFF2-40B4-BE49-F238E27FC236}">
                <a16:creationId xmlns:a16="http://schemas.microsoft.com/office/drawing/2014/main" id="{BF2AF52A-52B1-43CB-8DB5-FAD02CD85EBA}"/>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30888C95-55F3-4BBF-A175-297716E149D9}"/>
              </a:ext>
            </a:extLst>
          </p:cNvPr>
          <p:cNvSpPr>
            <a:spLocks noGrp="1"/>
          </p:cNvSpPr>
          <p:nvPr>
            <p:ph type="sldNum" sz="quarter" idx="12"/>
          </p:nvPr>
        </p:nvSpPr>
        <p:spPr/>
        <p:txBody>
          <a:bodyPr/>
          <a:lstStyle>
            <a:lvl1pPr>
              <a:defRPr/>
            </a:lvl1pPr>
          </a:lstStyle>
          <a:p>
            <a:fld id="{CEF9C36E-057E-4E4D-B133-64F860333625}" type="slidenum">
              <a:rPr lang="en-GB" altLang="en-US"/>
              <a:pPr/>
              <a:t>‹#›</a:t>
            </a:fld>
            <a:endParaRPr lang="en-GB" altLang="en-US"/>
          </a:p>
        </p:txBody>
      </p:sp>
    </p:spTree>
    <p:extLst>
      <p:ext uri="{BB962C8B-B14F-4D97-AF65-F5344CB8AC3E}">
        <p14:creationId xmlns:p14="http://schemas.microsoft.com/office/powerpoint/2010/main" val="1064036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89E859-0FC6-4EFC-86C5-5D9E065F8C02}"/>
              </a:ext>
            </a:extLst>
          </p:cNvPr>
          <p:cNvSpPr>
            <a:spLocks noGrp="1"/>
          </p:cNvSpPr>
          <p:nvPr>
            <p:ph type="dt" sz="half" idx="10"/>
          </p:nvPr>
        </p:nvSpPr>
        <p:spPr/>
        <p:txBody>
          <a:bodyPr/>
          <a:lstStyle>
            <a:lvl1pPr>
              <a:defRPr/>
            </a:lvl1pPr>
          </a:lstStyle>
          <a:p>
            <a:pPr>
              <a:defRPr/>
            </a:pPr>
            <a:fld id="{B1FDC3EC-D7AD-4425-ADE2-4CFBF6D0F151}" type="datetimeFigureOut">
              <a:rPr lang="en-GB"/>
              <a:pPr>
                <a:defRPr/>
              </a:pPr>
              <a:t>09/06/2026</a:t>
            </a:fld>
            <a:endParaRPr lang="en-GB"/>
          </a:p>
        </p:txBody>
      </p:sp>
      <p:sp>
        <p:nvSpPr>
          <p:cNvPr id="5" name="Footer Placeholder 4">
            <a:extLst>
              <a:ext uri="{FF2B5EF4-FFF2-40B4-BE49-F238E27FC236}">
                <a16:creationId xmlns:a16="http://schemas.microsoft.com/office/drawing/2014/main" id="{2C328733-30C5-42ED-9E0A-1C5CAA444357}"/>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24F0609-E1B9-4F67-A89E-2D5A85B616DC}"/>
              </a:ext>
            </a:extLst>
          </p:cNvPr>
          <p:cNvSpPr>
            <a:spLocks noGrp="1"/>
          </p:cNvSpPr>
          <p:nvPr>
            <p:ph type="sldNum" sz="quarter" idx="12"/>
          </p:nvPr>
        </p:nvSpPr>
        <p:spPr/>
        <p:txBody>
          <a:bodyPr/>
          <a:lstStyle>
            <a:lvl1pPr>
              <a:defRPr/>
            </a:lvl1pPr>
          </a:lstStyle>
          <a:p>
            <a:fld id="{92FB6933-CE1E-407A-BCC3-2B0C03663DD9}" type="slidenum">
              <a:rPr lang="en-GB" altLang="en-US"/>
              <a:pPr/>
              <a:t>‹#›</a:t>
            </a:fld>
            <a:endParaRPr lang="en-GB" altLang="en-US"/>
          </a:p>
        </p:txBody>
      </p:sp>
    </p:spTree>
    <p:extLst>
      <p:ext uri="{BB962C8B-B14F-4D97-AF65-F5344CB8AC3E}">
        <p14:creationId xmlns:p14="http://schemas.microsoft.com/office/powerpoint/2010/main" val="3959212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DBF9E8-8BF1-44B4-98D9-6B05AE1FA4B2}"/>
              </a:ext>
            </a:extLst>
          </p:cNvPr>
          <p:cNvSpPr>
            <a:spLocks noGrp="1"/>
          </p:cNvSpPr>
          <p:nvPr>
            <p:ph type="dt" sz="half" idx="10"/>
          </p:nvPr>
        </p:nvSpPr>
        <p:spPr/>
        <p:txBody>
          <a:bodyPr/>
          <a:lstStyle>
            <a:lvl1pPr>
              <a:defRPr/>
            </a:lvl1pPr>
          </a:lstStyle>
          <a:p>
            <a:pPr>
              <a:defRPr/>
            </a:pPr>
            <a:fld id="{5E1E8690-1EED-4C7F-9772-F5D028871878}" type="datetimeFigureOut">
              <a:rPr lang="en-GB"/>
              <a:pPr>
                <a:defRPr/>
              </a:pPr>
              <a:t>09/06/2026</a:t>
            </a:fld>
            <a:endParaRPr lang="en-GB"/>
          </a:p>
        </p:txBody>
      </p:sp>
      <p:sp>
        <p:nvSpPr>
          <p:cNvPr id="5" name="Footer Placeholder 4">
            <a:extLst>
              <a:ext uri="{FF2B5EF4-FFF2-40B4-BE49-F238E27FC236}">
                <a16:creationId xmlns:a16="http://schemas.microsoft.com/office/drawing/2014/main" id="{99473D0A-AD34-4DDA-996C-BC2C23706BF8}"/>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731F212-9F18-49B8-8469-49F6B48B2163}"/>
              </a:ext>
            </a:extLst>
          </p:cNvPr>
          <p:cNvSpPr>
            <a:spLocks noGrp="1"/>
          </p:cNvSpPr>
          <p:nvPr>
            <p:ph type="sldNum" sz="quarter" idx="12"/>
          </p:nvPr>
        </p:nvSpPr>
        <p:spPr/>
        <p:txBody>
          <a:bodyPr/>
          <a:lstStyle>
            <a:lvl1pPr>
              <a:defRPr/>
            </a:lvl1pPr>
          </a:lstStyle>
          <a:p>
            <a:fld id="{E3C00120-6AA4-4257-B7FD-26D788B74F33}" type="slidenum">
              <a:rPr lang="en-GB" altLang="en-US"/>
              <a:pPr/>
              <a:t>‹#›</a:t>
            </a:fld>
            <a:endParaRPr lang="en-GB" altLang="en-US"/>
          </a:p>
        </p:txBody>
      </p:sp>
    </p:spTree>
    <p:extLst>
      <p:ext uri="{BB962C8B-B14F-4D97-AF65-F5344CB8AC3E}">
        <p14:creationId xmlns:p14="http://schemas.microsoft.com/office/powerpoint/2010/main" val="3782439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49C3B">
            <a:alpha val="66000"/>
          </a:srgbClr>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FB104F7-26DC-40FB-B31D-BC63A3C876D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C62FD88F-CE37-47C8-8682-1C1281426816}"/>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D996FA58-A152-4F9D-92E4-7B9F64CBD962}"/>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246A0EC0-83CF-4711-A656-C26EFC22B6E2}" type="datetimeFigureOut">
              <a:rPr lang="en-GB"/>
              <a:pPr>
                <a:defRPr/>
              </a:pPr>
              <a:t>09/06/2026</a:t>
            </a:fld>
            <a:endParaRPr lang="en-GB"/>
          </a:p>
        </p:txBody>
      </p:sp>
      <p:sp>
        <p:nvSpPr>
          <p:cNvPr id="5" name="Footer Placeholder 4">
            <a:extLst>
              <a:ext uri="{FF2B5EF4-FFF2-40B4-BE49-F238E27FC236}">
                <a16:creationId xmlns:a16="http://schemas.microsoft.com/office/drawing/2014/main" id="{6360CC7B-80A8-4645-882E-DAEB3D738381}"/>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B4ECEBF9-3C9E-44E7-A6AB-D19DB2BBAF98}"/>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panose="020F0502020204030204" pitchFamily="34" charset="0"/>
              </a:defRPr>
            </a:lvl1pPr>
          </a:lstStyle>
          <a:p>
            <a:fld id="{79C3D5B7-2EA3-418A-97C1-9EE3B836272A}" type="slidenum">
              <a:rPr lang="en-GB" altLang="en-US"/>
              <a:pPr/>
              <a:t>‹#›</a:t>
            </a:fld>
            <a:endParaRPr lang="en-GB" alt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7" Type="http://schemas.microsoft.com/office/2007/relationships/hdphoto" Target="../media/hdphoto2.wdp"/><Relationship Id="rId2" Type="http://schemas.openxmlformats.org/officeDocument/2006/relationships/image" Target="../media/image21.jpeg"/><Relationship Id="rId1" Type="http://schemas.openxmlformats.org/officeDocument/2006/relationships/slideLayout" Target="../slideLayouts/slideLayout6.xml"/><Relationship Id="rId6" Type="http://schemas.openxmlformats.org/officeDocument/2006/relationships/image" Target="../media/image24.jpeg"/><Relationship Id="rId5" Type="http://schemas.microsoft.com/office/2007/relationships/hdphoto" Target="../media/hdphoto1.wdp"/><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53.png"/><Relationship Id="rId4" Type="http://schemas.openxmlformats.org/officeDocument/2006/relationships/image" Target="../media/image52.jpeg"/></Relationships>
</file>

<file path=ppt/slides/_rels/slide3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3.png"/><Relationship Id="rId4" Type="http://schemas.openxmlformats.org/officeDocument/2006/relationships/image" Target="../media/image7.jpeg"/></Relationships>
</file>

<file path=ppt/slides/_rels/slide3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2150ECFE-0801-4A86-AC3C-771343F32662}"/>
              </a:ext>
            </a:extLst>
          </p:cNvPr>
          <p:cNvSpPr>
            <a:spLocks noGrp="1"/>
          </p:cNvSpPr>
          <p:nvPr>
            <p:ph type="ctrTitle"/>
          </p:nvPr>
        </p:nvSpPr>
        <p:spPr>
          <a:xfrm>
            <a:off x="684213" y="476250"/>
            <a:ext cx="7772400" cy="2447925"/>
          </a:xfrm>
        </p:spPr>
        <p:txBody>
          <a:bodyPr/>
          <a:lstStyle/>
          <a:p>
            <a:pPr eaLnBrk="1" hangingPunct="1"/>
            <a:r>
              <a:rPr lang="en-GB" altLang="en-US" sz="6600"/>
              <a:t>Potter’s Village</a:t>
            </a:r>
            <a:br>
              <a:rPr lang="en-GB" altLang="en-US" sz="6600"/>
            </a:br>
            <a:r>
              <a:rPr lang="en-GB" altLang="en-US" sz="5400"/>
              <a:t>Kisoro, Uganda</a:t>
            </a:r>
          </a:p>
        </p:txBody>
      </p:sp>
      <p:pic>
        <p:nvPicPr>
          <p:cNvPr id="2052" name="Picture 6" descr="D:\Users\Roland\Documents\1 Potters Village\20 Potters Trip\Photos\IMG-20191022-WA0001.jpg">
            <a:extLst>
              <a:ext uri="{FF2B5EF4-FFF2-40B4-BE49-F238E27FC236}">
                <a16:creationId xmlns:a16="http://schemas.microsoft.com/office/drawing/2014/main" id="{DBCF0081-9C80-4B19-8802-DA90EA56B6D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288" y="3284538"/>
            <a:ext cx="2865437" cy="215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7" descr="D:\Users\Roland\Documents\1 Potters Village\20 Potters Trip\Photos\IMG_20200210_122747218.jpg">
            <a:extLst>
              <a:ext uri="{FF2B5EF4-FFF2-40B4-BE49-F238E27FC236}">
                <a16:creationId xmlns:a16="http://schemas.microsoft.com/office/drawing/2014/main" id="{0A46800E-16D6-4B95-823F-0F51E990DEC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95963" y="3357563"/>
            <a:ext cx="2865437" cy="214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for a village&#10;&#10;AI-generated content may be incorrect.">
            <a:extLst>
              <a:ext uri="{FF2B5EF4-FFF2-40B4-BE49-F238E27FC236}">
                <a16:creationId xmlns:a16="http://schemas.microsoft.com/office/drawing/2014/main" id="{937B7A14-0FB0-F32E-5297-AB205C0A386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2866" y="3550411"/>
            <a:ext cx="1750955" cy="17621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3.bp.blogspot.com/-9AqL_DLF4ms/Tt-WXDH1nBI/AAAAAAAACq8/-0CX-ufg3XU/s1600/Africa-Political-Map.jpg">
            <a:extLst>
              <a:ext uri="{FF2B5EF4-FFF2-40B4-BE49-F238E27FC236}">
                <a16:creationId xmlns:a16="http://schemas.microsoft.com/office/drawing/2014/main" id="{6384644E-12D7-4C52-80DA-8D800F4E9DC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27313" y="0"/>
            <a:ext cx="5745162"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descr="C:\Program Files (x86)\Microsoft Office\MEDIA\OFFICE12\Bullets\BD21298_.gif">
            <a:extLst>
              <a:ext uri="{FF2B5EF4-FFF2-40B4-BE49-F238E27FC236}">
                <a16:creationId xmlns:a16="http://schemas.microsoft.com/office/drawing/2014/main" id="{E744FDA9-0949-4238-A54D-6F730C91188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10088" y="3367088"/>
            <a:ext cx="1238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descr="C:\Program Files (x86)\Microsoft Office\MEDIA\OFFICE12\Bullets\BD21298_.gif">
            <a:extLst>
              <a:ext uri="{FF2B5EF4-FFF2-40B4-BE49-F238E27FC236}">
                <a16:creationId xmlns:a16="http://schemas.microsoft.com/office/drawing/2014/main" id="{01891BE5-0691-4C5C-8535-6BAF3647A80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95963" y="3573463"/>
            <a:ext cx="555625"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TextBox 4">
            <a:extLst>
              <a:ext uri="{FF2B5EF4-FFF2-40B4-BE49-F238E27FC236}">
                <a16:creationId xmlns:a16="http://schemas.microsoft.com/office/drawing/2014/main" id="{0890C1FD-B282-4107-BD0C-640D5E9BA849}"/>
              </a:ext>
            </a:extLst>
          </p:cNvPr>
          <p:cNvSpPr txBox="1">
            <a:spLocks noChangeArrowheads="1"/>
          </p:cNvSpPr>
          <p:nvPr/>
        </p:nvSpPr>
        <p:spPr bwMode="auto">
          <a:xfrm>
            <a:off x="250825" y="1844675"/>
            <a:ext cx="1981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4000"/>
              <a:t>Uganda</a:t>
            </a:r>
          </a:p>
          <a:p>
            <a:pPr eaLnBrk="1" hangingPunct="1"/>
            <a:r>
              <a:rPr lang="en-GB" altLang="en-US" sz="4000"/>
              <a:t>is       in East Africa</a:t>
            </a:r>
          </a:p>
          <a:p>
            <a:pPr eaLnBrk="1" hangingPunct="1"/>
            <a:r>
              <a:rPr lang="en-GB" altLang="en-US" sz="4000"/>
              <a:t>On the</a:t>
            </a:r>
          </a:p>
          <a:p>
            <a:pPr eaLnBrk="1" hangingPunct="1"/>
            <a:r>
              <a:rPr lang="en-GB" altLang="en-US" sz="4000"/>
              <a:t>equator</a:t>
            </a:r>
          </a:p>
        </p:txBody>
      </p:sp>
      <p:pic>
        <p:nvPicPr>
          <p:cNvPr id="3078" name="Picture 4" descr="C:\Program Files (x86)\Microsoft Office\MEDIA\OFFICE12\Bullets\BD21298_.gif">
            <a:extLst>
              <a:ext uri="{FF2B5EF4-FFF2-40B4-BE49-F238E27FC236}">
                <a16:creationId xmlns:a16="http://schemas.microsoft.com/office/drawing/2014/main" id="{694464EA-B6B9-4E46-B1AE-35DA5F35A36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0113" y="2492375"/>
            <a:ext cx="555625"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3F7CE5D0-3417-4449-B8F9-BE15E513C9AD}"/>
              </a:ext>
            </a:extLst>
          </p:cNvPr>
          <p:cNvSpPr>
            <a:spLocks noGrp="1"/>
          </p:cNvSpPr>
          <p:nvPr>
            <p:ph type="title"/>
          </p:nvPr>
        </p:nvSpPr>
        <p:spPr>
          <a:xfrm>
            <a:off x="457200" y="0"/>
            <a:ext cx="8229600" cy="1341438"/>
          </a:xfrm>
        </p:spPr>
        <p:txBody>
          <a:bodyPr/>
          <a:lstStyle/>
          <a:p>
            <a:endParaRPr lang="en-GB" altLang="en-US"/>
          </a:p>
        </p:txBody>
      </p:sp>
      <p:pic>
        <p:nvPicPr>
          <p:cNvPr id="4099" name="Picture 2" descr="C:\Users\Mum\Pictures\Uganda 17\Day 7\IMG_8470.JPG">
            <a:extLst>
              <a:ext uri="{FF2B5EF4-FFF2-40B4-BE49-F238E27FC236}">
                <a16:creationId xmlns:a16="http://schemas.microsoft.com/office/drawing/2014/main" id="{B6501BEF-1D85-44AF-B866-ECDB848B8528}"/>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a:xfrm>
            <a:off x="0" y="0"/>
            <a:ext cx="9144000" cy="6858000"/>
          </a:xfrm>
          <a:noFill/>
        </p:spPr>
      </p:pic>
      <p:sp>
        <p:nvSpPr>
          <p:cNvPr id="4100" name="TextBox 3">
            <a:extLst>
              <a:ext uri="{FF2B5EF4-FFF2-40B4-BE49-F238E27FC236}">
                <a16:creationId xmlns:a16="http://schemas.microsoft.com/office/drawing/2014/main" id="{867107C7-BC6E-45A1-95C4-2BD18D225206}"/>
              </a:ext>
            </a:extLst>
          </p:cNvPr>
          <p:cNvSpPr txBox="1">
            <a:spLocks noChangeArrowheads="1"/>
          </p:cNvSpPr>
          <p:nvPr/>
        </p:nvSpPr>
        <p:spPr bwMode="auto">
          <a:xfrm>
            <a:off x="179388" y="4292600"/>
            <a:ext cx="8640762"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3200"/>
              <a:t>The town of Kisoro is located in the SW corner of Uganda near to borders of Rwanda and the Democratic Republic of Congo </a:t>
            </a:r>
          </a:p>
          <a:p>
            <a:pPr eaLnBrk="1" hangingPunct="1"/>
            <a:r>
              <a:rPr lang="en-GB" altLang="en-US" sz="3200"/>
              <a:t>and is dominated by these extinct volcanoes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descr="Idah Kyarimpa - Administrator">
            <a:extLst>
              <a:ext uri="{FF2B5EF4-FFF2-40B4-BE49-F238E27FC236}">
                <a16:creationId xmlns:a16="http://schemas.microsoft.com/office/drawing/2014/main" id="{2CD8E026-45F1-43AC-96AC-605A5807BE4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694113" y="0"/>
            <a:ext cx="54498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Box 2">
            <a:extLst>
              <a:ext uri="{FF2B5EF4-FFF2-40B4-BE49-F238E27FC236}">
                <a16:creationId xmlns:a16="http://schemas.microsoft.com/office/drawing/2014/main" id="{42B1976A-4D74-4F88-BD5A-752D4BF332CA}"/>
              </a:ext>
            </a:extLst>
          </p:cNvPr>
          <p:cNvSpPr txBox="1">
            <a:spLocks noChangeArrowheads="1"/>
          </p:cNvSpPr>
          <p:nvPr/>
        </p:nvSpPr>
        <p:spPr bwMode="auto">
          <a:xfrm>
            <a:off x="0" y="908050"/>
            <a:ext cx="3851275"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n-US" sz="6000"/>
              <a:t>Idah</a:t>
            </a:r>
          </a:p>
          <a:p>
            <a:pPr algn="ctr" eaLnBrk="1" hangingPunct="1"/>
            <a:r>
              <a:rPr lang="en-GB" altLang="en-US" sz="6000"/>
              <a:t>Kyarimpa</a:t>
            </a:r>
            <a:r>
              <a:rPr lang="en-GB" altLang="en-US" sz="4800"/>
              <a:t> </a:t>
            </a:r>
          </a:p>
          <a:p>
            <a:pPr algn="ctr" eaLnBrk="1" hangingPunct="1"/>
            <a:r>
              <a:rPr lang="en-GB" altLang="en-US" sz="4800"/>
              <a:t>is</a:t>
            </a:r>
          </a:p>
          <a:p>
            <a:pPr algn="ctr" eaLnBrk="1" hangingPunct="1"/>
            <a:r>
              <a:rPr lang="en-GB" altLang="en-US" sz="4800"/>
              <a:t>Potter’s</a:t>
            </a:r>
          </a:p>
          <a:p>
            <a:pPr algn="ctr" eaLnBrk="1" hangingPunct="1"/>
            <a:r>
              <a:rPr lang="en-GB" altLang="en-US" sz="4800"/>
              <a:t>Village</a:t>
            </a:r>
          </a:p>
          <a:p>
            <a:pPr algn="ctr" eaLnBrk="1" hangingPunct="1"/>
            <a:r>
              <a:rPr lang="en-GB" altLang="en-US" sz="4800"/>
              <a:t>Administrator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58D7771-7CAF-2A39-A205-409EFF981E4D}"/>
              </a:ext>
            </a:extLst>
          </p:cNvPr>
          <p:cNvGrpSpPr/>
          <p:nvPr/>
        </p:nvGrpSpPr>
        <p:grpSpPr>
          <a:xfrm>
            <a:off x="0" y="857250"/>
            <a:ext cx="9144000" cy="5143500"/>
            <a:chOff x="0" y="0"/>
            <a:chExt cx="12192000" cy="6858000"/>
          </a:xfrm>
        </p:grpSpPr>
        <p:pic>
          <p:nvPicPr>
            <p:cNvPr id="3" name="Picture 2" descr="A logo for a village&#10;&#10;Description automatically generated">
              <a:extLst>
                <a:ext uri="{FF2B5EF4-FFF2-40B4-BE49-F238E27FC236}">
                  <a16:creationId xmlns:a16="http://schemas.microsoft.com/office/drawing/2014/main" id="{9D222DBA-3AB6-1526-136B-76569AE1044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17112" y="4343399"/>
              <a:ext cx="1957593" cy="2368013"/>
            </a:xfrm>
            <a:prstGeom prst="rect">
              <a:avLst/>
            </a:prstGeom>
          </p:spPr>
        </p:pic>
        <p:pic>
          <p:nvPicPr>
            <p:cNvPr id="5" name="Picture 4" descr="A close-up of a pot&#10;&#10;Description automatically generated">
              <a:extLst>
                <a:ext uri="{FF2B5EF4-FFF2-40B4-BE49-F238E27FC236}">
                  <a16:creationId xmlns:a16="http://schemas.microsoft.com/office/drawing/2014/main" id="{25ADE354-8926-ECFF-78A1-BCFE349DC62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39463" y="4344182"/>
              <a:ext cx="1535425" cy="2367230"/>
            </a:xfrm>
            <a:prstGeom prst="rect">
              <a:avLst/>
            </a:prstGeom>
          </p:spPr>
        </p:pic>
        <p:sp>
          <p:nvSpPr>
            <p:cNvPr id="7" name="Rectangle 6">
              <a:extLst>
                <a:ext uri="{FF2B5EF4-FFF2-40B4-BE49-F238E27FC236}">
                  <a16:creationId xmlns:a16="http://schemas.microsoft.com/office/drawing/2014/main" id="{604BC57B-9D4A-1832-8F8D-B39DA5784819}"/>
                </a:ext>
              </a:extLst>
            </p:cNvPr>
            <p:cNvSpPr/>
            <p:nvPr/>
          </p:nvSpPr>
          <p:spPr>
            <a:xfrm>
              <a:off x="0" y="0"/>
              <a:ext cx="12192000" cy="6858000"/>
            </a:xfrm>
            <a:prstGeom prst="rect">
              <a:avLst/>
            </a:prstGeom>
            <a:solidFill>
              <a:schemeClr val="accent4">
                <a:lumMod val="20000"/>
                <a:lumOff val="80000"/>
                <a:alpha val="8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en-GB" sz="1350">
                <a:solidFill>
                  <a:prstClr val="white"/>
                </a:solidFill>
                <a:latin typeface="Calibri" panose="020F0502020204030204"/>
              </a:endParaRPr>
            </a:p>
          </p:txBody>
        </p:sp>
      </p:grpSp>
      <p:sp>
        <p:nvSpPr>
          <p:cNvPr id="9" name="Subtitle 11">
            <a:extLst>
              <a:ext uri="{FF2B5EF4-FFF2-40B4-BE49-F238E27FC236}">
                <a16:creationId xmlns:a16="http://schemas.microsoft.com/office/drawing/2014/main" id="{64E1BBFE-8831-C46F-8DF3-21593817370B}"/>
              </a:ext>
            </a:extLst>
          </p:cNvPr>
          <p:cNvSpPr txBox="1">
            <a:spLocks/>
          </p:cNvSpPr>
          <p:nvPr/>
        </p:nvSpPr>
        <p:spPr>
          <a:xfrm>
            <a:off x="2162446" y="1578517"/>
            <a:ext cx="5029200" cy="685800"/>
          </a:xfrm>
          <a:prstGeom prst="rect">
            <a:avLst/>
          </a:prstGeom>
        </p:spPr>
        <p:txBody>
          <a:bodyPr vert="horz" lIns="68580" tIns="34290" rIns="68580" bIns="3429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defTabSz="685800" fontAlgn="auto">
              <a:spcAft>
                <a:spcPts val="0"/>
              </a:spcAft>
              <a:defRPr/>
            </a:pPr>
            <a:r>
              <a:rPr lang="en-US" sz="1425" b="1" dirty="0">
                <a:solidFill>
                  <a:sysClr val="windowText" lastClr="000000">
                    <a:tint val="75000"/>
                  </a:sysClr>
                </a:solidFill>
                <a:latin typeface="Calibri"/>
              </a:rPr>
              <a:t>GENERAL OVERVIEW OF POTTER’S VILLAGE TODAY</a:t>
            </a:r>
            <a:r>
              <a:rPr lang="en-US" sz="2400" dirty="0">
                <a:solidFill>
                  <a:sysClr val="windowText" lastClr="000000">
                    <a:tint val="75000"/>
                  </a:sysClr>
                </a:solidFill>
                <a:latin typeface="Calibri"/>
              </a:rPr>
              <a:t>.</a:t>
            </a:r>
          </a:p>
          <a:p>
            <a:pPr defTabSz="685800" fontAlgn="auto">
              <a:spcAft>
                <a:spcPts val="0"/>
              </a:spcAft>
              <a:defRPr/>
            </a:pPr>
            <a:r>
              <a:rPr lang="en-US" sz="1050" b="1" dirty="0">
                <a:solidFill>
                  <a:sysClr val="windowText" lastClr="000000">
                    <a:tint val="75000"/>
                  </a:sysClr>
                </a:solidFill>
                <a:latin typeface="Calibri"/>
              </a:rPr>
              <a:t>By Idah </a:t>
            </a:r>
            <a:r>
              <a:rPr lang="en-US" sz="1050" b="1" dirty="0" err="1">
                <a:solidFill>
                  <a:sysClr val="windowText" lastClr="000000">
                    <a:tint val="75000"/>
                  </a:sysClr>
                </a:solidFill>
                <a:latin typeface="Calibri"/>
              </a:rPr>
              <a:t>Kyarimpa</a:t>
            </a:r>
            <a:r>
              <a:rPr lang="en-US" sz="1050" b="1" dirty="0">
                <a:solidFill>
                  <a:sysClr val="windowText" lastClr="000000">
                    <a:tint val="75000"/>
                  </a:sysClr>
                </a:solidFill>
                <a:latin typeface="Calibri"/>
              </a:rPr>
              <a:t> –Administrator </a:t>
            </a:r>
          </a:p>
          <a:p>
            <a:pPr marL="342900" indent="-342900" algn="l" defTabSz="685800" fontAlgn="auto">
              <a:spcAft>
                <a:spcPts val="0"/>
              </a:spcAft>
              <a:buFont typeface="Arial" pitchFamily="34" charset="0"/>
              <a:buChar char="•"/>
              <a:defRPr/>
            </a:pPr>
            <a:endParaRPr lang="en-US" sz="2400" dirty="0">
              <a:solidFill>
                <a:sysClr val="windowText" lastClr="000000">
                  <a:tint val="75000"/>
                </a:sysClr>
              </a:solidFill>
              <a:latin typeface="Calibri"/>
            </a:endParaRPr>
          </a:p>
          <a:p>
            <a:pPr marL="342900" indent="-342900" algn="l" defTabSz="685800" fontAlgn="auto">
              <a:spcAft>
                <a:spcPts val="0"/>
              </a:spcAft>
              <a:buFont typeface="Arial" pitchFamily="34" charset="0"/>
              <a:buChar char="•"/>
              <a:defRPr/>
            </a:pPr>
            <a:endParaRPr lang="en-US" sz="2400" dirty="0">
              <a:solidFill>
                <a:sysClr val="windowText" lastClr="000000">
                  <a:tint val="75000"/>
                </a:sysClr>
              </a:solidFill>
              <a:latin typeface="Calibri"/>
            </a:endParaRPr>
          </a:p>
          <a:p>
            <a:pPr algn="l" defTabSz="685800" fontAlgn="auto">
              <a:spcAft>
                <a:spcPts val="0"/>
              </a:spcAft>
              <a:defRPr/>
            </a:pPr>
            <a:endParaRPr lang="en-US" sz="2400" dirty="0">
              <a:solidFill>
                <a:sysClr val="windowText" lastClr="000000">
                  <a:tint val="75000"/>
                </a:sysClr>
              </a:solidFill>
              <a:latin typeface="Calibri"/>
            </a:endParaRPr>
          </a:p>
          <a:p>
            <a:pPr marL="342900" indent="-342900" algn="l" defTabSz="685800" fontAlgn="auto">
              <a:spcAft>
                <a:spcPts val="0"/>
              </a:spcAft>
              <a:buFont typeface="Arial" pitchFamily="34" charset="0"/>
              <a:buChar char="•"/>
              <a:defRPr/>
            </a:pPr>
            <a:endParaRPr lang="en-US" sz="825" dirty="0">
              <a:solidFill>
                <a:sysClr val="windowText" lastClr="000000">
                  <a:tint val="75000"/>
                </a:sysClr>
              </a:solidFill>
              <a:latin typeface="Calibri"/>
            </a:endParaRPr>
          </a:p>
          <a:p>
            <a:pPr marL="342900" indent="-342900" algn="l" defTabSz="685800" fontAlgn="auto">
              <a:spcAft>
                <a:spcPts val="0"/>
              </a:spcAft>
              <a:buFont typeface="Arial" pitchFamily="34" charset="0"/>
              <a:buChar char="•"/>
              <a:defRPr/>
            </a:pPr>
            <a:endParaRPr lang="en-US" sz="825" dirty="0">
              <a:solidFill>
                <a:sysClr val="windowText" lastClr="000000">
                  <a:tint val="75000"/>
                </a:sysClr>
              </a:solidFill>
              <a:latin typeface="Calibri"/>
            </a:endParaRPr>
          </a:p>
          <a:p>
            <a:pPr marL="342900" indent="-342900" algn="l" defTabSz="685800" fontAlgn="auto">
              <a:spcAft>
                <a:spcPts val="0"/>
              </a:spcAft>
              <a:buFont typeface="Arial" pitchFamily="34" charset="0"/>
              <a:buChar char="•"/>
              <a:defRPr/>
            </a:pPr>
            <a:endParaRPr lang="en-US" sz="825" dirty="0">
              <a:solidFill>
                <a:sysClr val="windowText" lastClr="000000">
                  <a:tint val="75000"/>
                </a:sysClr>
              </a:solidFill>
              <a:latin typeface="Calibri"/>
            </a:endParaRPr>
          </a:p>
          <a:p>
            <a:pPr defTabSz="685800" fontAlgn="auto">
              <a:spcAft>
                <a:spcPts val="0"/>
              </a:spcAft>
              <a:defRPr/>
            </a:pPr>
            <a:endParaRPr lang="en-US" sz="825" dirty="0">
              <a:solidFill>
                <a:sysClr val="windowText" lastClr="000000">
                  <a:tint val="75000"/>
                </a:sysClr>
              </a:solidFill>
              <a:latin typeface="Calibri"/>
            </a:endParaRPr>
          </a:p>
          <a:p>
            <a:pPr defTabSz="685800" fontAlgn="auto">
              <a:spcAft>
                <a:spcPts val="0"/>
              </a:spcAft>
              <a:defRPr/>
            </a:pPr>
            <a:endParaRPr lang="en-US" sz="825" dirty="0">
              <a:solidFill>
                <a:sysClr val="windowText" lastClr="000000">
                  <a:tint val="75000"/>
                </a:sysClr>
              </a:solidFill>
              <a:latin typeface="Calibri"/>
            </a:endParaRPr>
          </a:p>
          <a:p>
            <a:pPr defTabSz="685800" fontAlgn="auto">
              <a:spcAft>
                <a:spcPts val="0"/>
              </a:spcAft>
              <a:defRPr/>
            </a:pPr>
            <a:endParaRPr lang="en-US" sz="825" dirty="0">
              <a:solidFill>
                <a:sysClr val="windowText" lastClr="000000">
                  <a:tint val="75000"/>
                </a:sysClr>
              </a:solidFill>
              <a:latin typeface="Calibri"/>
            </a:endParaRPr>
          </a:p>
          <a:p>
            <a:pPr defTabSz="685800" fontAlgn="auto">
              <a:spcAft>
                <a:spcPts val="0"/>
              </a:spcAft>
              <a:defRPr/>
            </a:pPr>
            <a:endParaRPr lang="en-US" sz="825" dirty="0">
              <a:solidFill>
                <a:sysClr val="windowText" lastClr="000000">
                  <a:tint val="75000"/>
                </a:sysClr>
              </a:solidFill>
              <a:latin typeface="Calibri"/>
            </a:endParaRPr>
          </a:p>
          <a:p>
            <a:pPr defTabSz="685800" fontAlgn="auto">
              <a:spcAft>
                <a:spcPts val="0"/>
              </a:spcAft>
              <a:defRPr/>
            </a:pPr>
            <a:endParaRPr lang="en-US" sz="825" dirty="0">
              <a:solidFill>
                <a:sysClr val="windowText" lastClr="000000">
                  <a:tint val="75000"/>
                </a:sysClr>
              </a:solidFill>
              <a:latin typeface="Calibri"/>
            </a:endParaRPr>
          </a:p>
          <a:p>
            <a:pPr defTabSz="685800" fontAlgn="auto">
              <a:spcAft>
                <a:spcPts val="0"/>
              </a:spcAft>
              <a:defRPr/>
            </a:pPr>
            <a:endParaRPr lang="en-US" sz="825" dirty="0">
              <a:solidFill>
                <a:sysClr val="windowText" lastClr="000000">
                  <a:tint val="75000"/>
                </a:sysClr>
              </a:solidFill>
              <a:latin typeface="Calibri"/>
            </a:endParaRPr>
          </a:p>
        </p:txBody>
      </p:sp>
      <p:sp>
        <p:nvSpPr>
          <p:cNvPr id="8" name="Title 10">
            <a:extLst>
              <a:ext uri="{FF2B5EF4-FFF2-40B4-BE49-F238E27FC236}">
                <a16:creationId xmlns:a16="http://schemas.microsoft.com/office/drawing/2014/main" id="{A5598B13-DE18-1FA8-AABA-4362A856E14F}"/>
              </a:ext>
            </a:extLst>
          </p:cNvPr>
          <p:cNvSpPr txBox="1">
            <a:spLocks/>
          </p:cNvSpPr>
          <p:nvPr/>
        </p:nvSpPr>
        <p:spPr>
          <a:xfrm>
            <a:off x="1752035" y="1050911"/>
            <a:ext cx="5829300" cy="685800"/>
          </a:xfrm>
          <a:prstGeom prst="rect">
            <a:avLst/>
          </a:prstGeom>
        </p:spPr>
        <p:txBody>
          <a:bodyPr vert="horz" lIns="68580" tIns="34290" rIns="68580" bIns="3429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685800" fontAlgn="auto">
              <a:spcAft>
                <a:spcPts val="0"/>
              </a:spcAft>
              <a:defRPr/>
            </a:pPr>
            <a:r>
              <a:rPr lang="en-US" sz="3300" b="1" dirty="0">
                <a:solidFill>
                  <a:sysClr val="windowText" lastClr="000000"/>
                </a:solidFill>
                <a:latin typeface="Calibri"/>
              </a:rPr>
              <a:t>POTTER’S VILLAGE KISORO</a:t>
            </a:r>
          </a:p>
        </p:txBody>
      </p:sp>
      <p:pic>
        <p:nvPicPr>
          <p:cNvPr id="6" name="Idah intro 1">
            <a:hlinkClick r:id="" action="ppaction://media"/>
            <a:extLst>
              <a:ext uri="{FF2B5EF4-FFF2-40B4-BE49-F238E27FC236}">
                <a16:creationId xmlns:a16="http://schemas.microsoft.com/office/drawing/2014/main" id="{1BCFC49E-2DBC-25BA-DC89-A5F3DF55DA6E}"/>
              </a:ext>
            </a:extLst>
          </p:cNvPr>
          <p:cNvPicPr>
            <a:picLocks noChangeAspect="1"/>
          </p:cNvPicPr>
          <p:nvPr>
            <a:videoFile r:link="rId2"/>
            <p:extLst>
              <p:ext uri="{DAA4B4D4-6D71-4841-9C94-3DE7FCFB9230}">
                <p14:media xmlns:p14="http://schemas.microsoft.com/office/powerpoint/2010/main" r:embed="rId1"/>
              </p:ext>
            </p:extLst>
          </p:nvPr>
        </p:nvPicPr>
        <p:blipFill>
          <a:blip r:embed="rId6">
            <a:lum bright="20000"/>
          </a:blip>
          <a:srcRect l="-1607" t="-2093" r="-21" b="-1"/>
          <a:stretch/>
        </p:blipFill>
        <p:spPr>
          <a:xfrm>
            <a:off x="1557338" y="2193131"/>
            <a:ext cx="6143625" cy="3471611"/>
          </a:xfrm>
          <a:prstGeom prst="rect">
            <a:avLst/>
          </a:prstGeom>
        </p:spPr>
      </p:pic>
    </p:spTree>
    <p:extLst>
      <p:ext uri="{BB962C8B-B14F-4D97-AF65-F5344CB8AC3E}">
        <p14:creationId xmlns:p14="http://schemas.microsoft.com/office/powerpoint/2010/main" val="2104592823"/>
      </p:ext>
    </p:extLst>
  </p:cSld>
  <p:clrMapOvr>
    <a:masterClrMapping/>
  </p:clrMapOvr>
  <mc:AlternateContent xmlns:mc="http://schemas.openxmlformats.org/markup-compatibility/2006" xmlns:p14="http://schemas.microsoft.com/office/powerpoint/2010/main">
    <mc:Choice Requires="p14">
      <p:transition p14:dur="250" advClick="0" advTm="39000">
        <p:fade/>
      </p:transition>
    </mc:Choice>
    <mc:Fallback xmlns="">
      <p:transition advClick="0" advTm="39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5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Users\Roland\Documents\1 Potters Village\19 Potters Trip\Uganda 19 for Church\IMG_9572.JPG">
            <a:extLst>
              <a:ext uri="{FF2B5EF4-FFF2-40B4-BE49-F238E27FC236}">
                <a16:creationId xmlns:a16="http://schemas.microsoft.com/office/drawing/2014/main" id="{88297EB8-9898-4312-BD68-0AEE7577642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D23E2CC1-9AFD-4BC4-A96A-34BA86834D9F}"/>
              </a:ext>
            </a:extLst>
          </p:cNvPr>
          <p:cNvGrpSpPr/>
          <p:nvPr/>
        </p:nvGrpSpPr>
        <p:grpSpPr>
          <a:xfrm>
            <a:off x="138563" y="99567"/>
            <a:ext cx="6203181" cy="2315162"/>
            <a:chOff x="2340251" y="195873"/>
            <a:chExt cx="6115409" cy="1880764"/>
          </a:xfrm>
        </p:grpSpPr>
        <p:pic>
          <p:nvPicPr>
            <p:cNvPr id="2" name="Picture 1" descr="A group of buildings with trees in the back&#10;&#10;Description automatically generated with low confidence">
              <a:extLst>
                <a:ext uri="{FF2B5EF4-FFF2-40B4-BE49-F238E27FC236}">
                  <a16:creationId xmlns:a16="http://schemas.microsoft.com/office/drawing/2014/main" id="{DC460A91-B433-43BE-B34C-881D95752898}"/>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794250" y="209737"/>
              <a:ext cx="3661410" cy="1866900"/>
            </a:xfrm>
            <a:prstGeom prst="ellipse">
              <a:avLst/>
            </a:prstGeom>
            <a:ln>
              <a:noFill/>
            </a:ln>
            <a:effectLst>
              <a:softEdge rad="112500"/>
            </a:effectLst>
          </p:spPr>
        </p:pic>
        <p:sp>
          <p:nvSpPr>
            <p:cNvPr id="9" name="Oval 1">
              <a:extLst>
                <a:ext uri="{FF2B5EF4-FFF2-40B4-BE49-F238E27FC236}">
                  <a16:creationId xmlns:a16="http://schemas.microsoft.com/office/drawing/2014/main" id="{DCFC4089-A4C0-45FC-ACD5-62E1EB056D79}"/>
                </a:ext>
              </a:extLst>
            </p:cNvPr>
            <p:cNvSpPr>
              <a:spLocks noChangeArrowheads="1"/>
            </p:cNvSpPr>
            <p:nvPr/>
          </p:nvSpPr>
          <p:spPr bwMode="auto">
            <a:xfrm>
              <a:off x="2340251" y="195873"/>
              <a:ext cx="2603453" cy="7747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algn="ctr" defTabSz="685800" eaLnBrk="0" hangingPunct="0"/>
              <a:r>
                <a:rPr lang="en-US" altLang="en-US" sz="32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Potter’s Village</a:t>
              </a:r>
              <a:endParaRPr lang="en-US" altLang="en-US" sz="3200" dirty="0"/>
            </a:p>
          </p:txBody>
        </p:sp>
      </p:grpSp>
      <p:grpSp>
        <p:nvGrpSpPr>
          <p:cNvPr id="31" name="Group 30">
            <a:extLst>
              <a:ext uri="{FF2B5EF4-FFF2-40B4-BE49-F238E27FC236}">
                <a16:creationId xmlns:a16="http://schemas.microsoft.com/office/drawing/2014/main" id="{B91097E2-D839-4011-8A60-9F9F63DF98C9}"/>
              </a:ext>
            </a:extLst>
          </p:cNvPr>
          <p:cNvGrpSpPr/>
          <p:nvPr/>
        </p:nvGrpSpPr>
        <p:grpSpPr>
          <a:xfrm>
            <a:off x="356694" y="1062448"/>
            <a:ext cx="4589880" cy="2464817"/>
            <a:chOff x="842224" y="1552575"/>
            <a:chExt cx="4544518" cy="2444351"/>
          </a:xfrm>
        </p:grpSpPr>
        <p:cxnSp>
          <p:nvCxnSpPr>
            <p:cNvPr id="16" name="Straight Connector 15">
              <a:extLst>
                <a:ext uri="{FF2B5EF4-FFF2-40B4-BE49-F238E27FC236}">
                  <a16:creationId xmlns:a16="http://schemas.microsoft.com/office/drawing/2014/main" id="{E71897BE-4300-431F-B5AE-210DB5454BEB}"/>
                </a:ext>
              </a:extLst>
            </p:cNvPr>
            <p:cNvCxnSpPr>
              <a:cxnSpLocks/>
            </p:cNvCxnSpPr>
            <p:nvPr/>
          </p:nvCxnSpPr>
          <p:spPr>
            <a:xfrm flipH="1">
              <a:off x="3111500" y="1552575"/>
              <a:ext cx="2275242" cy="1000125"/>
            </a:xfrm>
            <a:prstGeom prst="line">
              <a:avLst/>
            </a:prstGeom>
            <a:ln w="9525"/>
          </p:spPr>
          <p:style>
            <a:lnRef idx="1">
              <a:schemeClr val="dk1"/>
            </a:lnRef>
            <a:fillRef idx="0">
              <a:schemeClr val="dk1"/>
            </a:fillRef>
            <a:effectRef idx="0">
              <a:schemeClr val="dk1"/>
            </a:effectRef>
            <a:fontRef idx="minor">
              <a:schemeClr val="tx1"/>
            </a:fontRef>
          </p:style>
        </p:cxnSp>
        <p:pic>
          <p:nvPicPr>
            <p:cNvPr id="3" name="Picture 2" descr="A house with a green lawn&#10;&#10;Description automatically generated">
              <a:extLst>
                <a:ext uri="{FF2B5EF4-FFF2-40B4-BE49-F238E27FC236}">
                  <a16:creationId xmlns:a16="http://schemas.microsoft.com/office/drawing/2014/main" id="{F3F5563D-179F-476D-8CF9-B4ECC15453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2224" y="1953674"/>
              <a:ext cx="2527300" cy="1894840"/>
            </a:xfrm>
            <a:prstGeom prst="ellipse">
              <a:avLst/>
            </a:prstGeom>
            <a:ln>
              <a:noFill/>
            </a:ln>
            <a:effectLst>
              <a:softEdge rad="112500"/>
            </a:effectLst>
          </p:spPr>
        </p:pic>
        <p:sp>
          <p:nvSpPr>
            <p:cNvPr id="10" name="Oval 5">
              <a:extLst>
                <a:ext uri="{FF2B5EF4-FFF2-40B4-BE49-F238E27FC236}">
                  <a16:creationId xmlns:a16="http://schemas.microsoft.com/office/drawing/2014/main" id="{DF44D2AC-E574-4FC4-BB9D-A7C7379EE54D}"/>
                </a:ext>
              </a:extLst>
            </p:cNvPr>
            <p:cNvSpPr>
              <a:spLocks noChangeArrowheads="1"/>
            </p:cNvSpPr>
            <p:nvPr/>
          </p:nvSpPr>
          <p:spPr bwMode="auto">
            <a:xfrm>
              <a:off x="2569180" y="3298426"/>
              <a:ext cx="1282700" cy="6985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algn="ctr" defTabSz="685800" eaLnBrk="0" hangingPunct="0"/>
              <a:r>
                <a:rPr lang="en-US" altLang="en-US" sz="14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Crisis </a:t>
              </a:r>
              <a:r>
                <a:rPr lang="en-US" altLang="en-US" sz="1400" b="1"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centre</a:t>
              </a:r>
              <a:endParaRPr lang="en-US" altLang="en-US" sz="1400" dirty="0"/>
            </a:p>
          </p:txBody>
        </p:sp>
      </p:grpSp>
      <p:grpSp>
        <p:nvGrpSpPr>
          <p:cNvPr id="30" name="Group 29">
            <a:extLst>
              <a:ext uri="{FF2B5EF4-FFF2-40B4-BE49-F238E27FC236}">
                <a16:creationId xmlns:a16="http://schemas.microsoft.com/office/drawing/2014/main" id="{BF8487D5-997E-4349-BABD-E899654EEF4C}"/>
              </a:ext>
            </a:extLst>
          </p:cNvPr>
          <p:cNvGrpSpPr/>
          <p:nvPr/>
        </p:nvGrpSpPr>
        <p:grpSpPr>
          <a:xfrm>
            <a:off x="3124169" y="2131770"/>
            <a:ext cx="3811479" cy="2385617"/>
            <a:chOff x="5681980" y="1892300"/>
            <a:chExt cx="3336291" cy="2513491"/>
          </a:xfrm>
        </p:grpSpPr>
        <p:cxnSp>
          <p:nvCxnSpPr>
            <p:cNvPr id="17" name="Straight Connector 16">
              <a:extLst>
                <a:ext uri="{FF2B5EF4-FFF2-40B4-BE49-F238E27FC236}">
                  <a16:creationId xmlns:a16="http://schemas.microsoft.com/office/drawing/2014/main" id="{4D5D242A-7173-4688-8B06-4C6B62BB4A6F}"/>
                </a:ext>
              </a:extLst>
            </p:cNvPr>
            <p:cNvCxnSpPr>
              <a:cxnSpLocks/>
            </p:cNvCxnSpPr>
            <p:nvPr/>
          </p:nvCxnSpPr>
          <p:spPr>
            <a:xfrm>
              <a:off x="5880100" y="1892300"/>
              <a:ext cx="577850" cy="816068"/>
            </a:xfrm>
            <a:prstGeom prst="line">
              <a:avLst/>
            </a:prstGeom>
            <a:ln/>
          </p:spPr>
          <p:style>
            <a:lnRef idx="1">
              <a:schemeClr val="dk1"/>
            </a:lnRef>
            <a:fillRef idx="0">
              <a:schemeClr val="dk1"/>
            </a:fillRef>
            <a:effectRef idx="0">
              <a:schemeClr val="dk1"/>
            </a:effectRef>
            <a:fontRef idx="minor">
              <a:schemeClr val="tx1"/>
            </a:fontRef>
          </p:style>
        </p:cxnSp>
        <p:pic>
          <p:nvPicPr>
            <p:cNvPr id="4" name="Picture 3" descr="The Medical Centre at Potter's Village, Kisoro">
              <a:extLst>
                <a:ext uri="{FF2B5EF4-FFF2-40B4-BE49-F238E27FC236}">
                  <a16:creationId xmlns:a16="http://schemas.microsoft.com/office/drawing/2014/main" id="{09FF101A-217B-461E-BBBC-6635F287CDD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81980" y="2338481"/>
              <a:ext cx="2898140" cy="1819275"/>
            </a:xfrm>
            <a:prstGeom prst="ellipse">
              <a:avLst/>
            </a:prstGeom>
            <a:ln>
              <a:noFill/>
            </a:ln>
            <a:effectLst>
              <a:softEdge rad="112500"/>
            </a:effectLst>
          </p:spPr>
        </p:pic>
        <p:sp>
          <p:nvSpPr>
            <p:cNvPr id="11" name="Oval 6">
              <a:extLst>
                <a:ext uri="{FF2B5EF4-FFF2-40B4-BE49-F238E27FC236}">
                  <a16:creationId xmlns:a16="http://schemas.microsoft.com/office/drawing/2014/main" id="{50AFC954-0DF5-477A-8932-B6CB72969DE6}"/>
                </a:ext>
              </a:extLst>
            </p:cNvPr>
            <p:cNvSpPr>
              <a:spLocks noChangeArrowheads="1"/>
            </p:cNvSpPr>
            <p:nvPr/>
          </p:nvSpPr>
          <p:spPr bwMode="auto">
            <a:xfrm>
              <a:off x="7557771" y="3605691"/>
              <a:ext cx="1460500" cy="8001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algn="ctr" defTabSz="685800" eaLnBrk="0" hangingPunct="0"/>
              <a:r>
                <a:rPr lang="en-US" altLang="en-US" sz="14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Medical Centre</a:t>
              </a:r>
              <a:endParaRPr lang="en-US" altLang="en-US" sz="1400" dirty="0"/>
            </a:p>
          </p:txBody>
        </p:sp>
      </p:grpSp>
      <p:grpSp>
        <p:nvGrpSpPr>
          <p:cNvPr id="32" name="Group 31">
            <a:extLst>
              <a:ext uri="{FF2B5EF4-FFF2-40B4-BE49-F238E27FC236}">
                <a16:creationId xmlns:a16="http://schemas.microsoft.com/office/drawing/2014/main" id="{F7CCACCF-D326-4805-A37F-CF791EE7C7BB}"/>
              </a:ext>
            </a:extLst>
          </p:cNvPr>
          <p:cNvGrpSpPr/>
          <p:nvPr/>
        </p:nvGrpSpPr>
        <p:grpSpPr>
          <a:xfrm>
            <a:off x="0" y="3678158"/>
            <a:ext cx="3352150" cy="3325716"/>
            <a:chOff x="374650" y="3661406"/>
            <a:chExt cx="4187667" cy="3515039"/>
          </a:xfrm>
        </p:grpSpPr>
        <p:cxnSp>
          <p:nvCxnSpPr>
            <p:cNvPr id="18" name="Straight Connector 17">
              <a:extLst>
                <a:ext uri="{FF2B5EF4-FFF2-40B4-BE49-F238E27FC236}">
                  <a16:creationId xmlns:a16="http://schemas.microsoft.com/office/drawing/2014/main" id="{D6A58B25-E20B-4D4E-ADF0-511B0EF1D259}"/>
                </a:ext>
              </a:extLst>
            </p:cNvPr>
            <p:cNvCxnSpPr>
              <a:cxnSpLocks/>
              <a:endCxn id="6" idx="7"/>
            </p:cNvCxnSpPr>
            <p:nvPr/>
          </p:nvCxnSpPr>
          <p:spPr>
            <a:xfrm flipH="1">
              <a:off x="2445115" y="3661406"/>
              <a:ext cx="2117202" cy="938804"/>
            </a:xfrm>
            <a:prstGeom prst="line">
              <a:avLst/>
            </a:prstGeom>
            <a:ln w="9525"/>
          </p:spPr>
          <p:style>
            <a:lnRef idx="1">
              <a:schemeClr val="dk1"/>
            </a:lnRef>
            <a:fillRef idx="0">
              <a:schemeClr val="dk1"/>
            </a:fillRef>
            <a:effectRef idx="0">
              <a:schemeClr val="dk1"/>
            </a:effectRef>
            <a:fontRef idx="minor">
              <a:schemeClr val="tx1"/>
            </a:fontRef>
          </p:style>
        </p:cxnSp>
        <p:pic>
          <p:nvPicPr>
            <p:cNvPr id="6" name="Picture 5" descr="A picture containing person, indoor, preparing, meal&#10;&#10;Description automatically generated">
              <a:extLst>
                <a:ext uri="{FF2B5EF4-FFF2-40B4-BE49-F238E27FC236}">
                  <a16:creationId xmlns:a16="http://schemas.microsoft.com/office/drawing/2014/main" id="{570EB624-A173-4697-9466-28FA91CAC6B2}"/>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74650" y="4244975"/>
              <a:ext cx="2425700" cy="2425700"/>
            </a:xfrm>
            <a:prstGeom prst="ellipse">
              <a:avLst/>
            </a:prstGeom>
            <a:ln>
              <a:noFill/>
            </a:ln>
            <a:effectLst>
              <a:softEdge rad="112500"/>
            </a:effectLst>
          </p:spPr>
        </p:pic>
        <p:sp>
          <p:nvSpPr>
            <p:cNvPr id="12" name="Oval 7">
              <a:extLst>
                <a:ext uri="{FF2B5EF4-FFF2-40B4-BE49-F238E27FC236}">
                  <a16:creationId xmlns:a16="http://schemas.microsoft.com/office/drawing/2014/main" id="{4DF91A15-55D1-402C-9D38-BCE4F7A8CF09}"/>
                </a:ext>
              </a:extLst>
            </p:cNvPr>
            <p:cNvSpPr>
              <a:spLocks noChangeArrowheads="1"/>
            </p:cNvSpPr>
            <p:nvPr/>
          </p:nvSpPr>
          <p:spPr bwMode="auto">
            <a:xfrm>
              <a:off x="1891470" y="5912795"/>
              <a:ext cx="1528176" cy="126365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algn="ctr" defTabSz="685800" eaLnBrk="0" hangingPunct="0"/>
              <a:r>
                <a:rPr lang="en-US" altLang="en-US" sz="14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Neonatal Unit</a:t>
              </a:r>
              <a:endParaRPr lang="en-US" altLang="en-US" sz="1400" dirty="0"/>
            </a:p>
          </p:txBody>
        </p:sp>
      </p:grpSp>
      <p:grpSp>
        <p:nvGrpSpPr>
          <p:cNvPr id="34" name="Group 33">
            <a:extLst>
              <a:ext uri="{FF2B5EF4-FFF2-40B4-BE49-F238E27FC236}">
                <a16:creationId xmlns:a16="http://schemas.microsoft.com/office/drawing/2014/main" id="{AC7B1B8E-19DC-4419-902C-67F5CB31420E}"/>
              </a:ext>
            </a:extLst>
          </p:cNvPr>
          <p:cNvGrpSpPr/>
          <p:nvPr/>
        </p:nvGrpSpPr>
        <p:grpSpPr>
          <a:xfrm>
            <a:off x="4236271" y="4230294"/>
            <a:ext cx="2826076" cy="2677902"/>
            <a:chOff x="5958611" y="4377132"/>
            <a:chExt cx="3325004" cy="2783048"/>
          </a:xfrm>
        </p:grpSpPr>
        <p:cxnSp>
          <p:nvCxnSpPr>
            <p:cNvPr id="20" name="Straight Connector 19">
              <a:extLst>
                <a:ext uri="{FF2B5EF4-FFF2-40B4-BE49-F238E27FC236}">
                  <a16:creationId xmlns:a16="http://schemas.microsoft.com/office/drawing/2014/main" id="{F30739D9-7C0E-42F3-9EE2-1F8296B7015D}"/>
                </a:ext>
              </a:extLst>
            </p:cNvPr>
            <p:cNvCxnSpPr>
              <a:cxnSpLocks/>
            </p:cNvCxnSpPr>
            <p:nvPr/>
          </p:nvCxnSpPr>
          <p:spPr>
            <a:xfrm>
              <a:off x="6760594" y="4377132"/>
              <a:ext cx="33720" cy="289774"/>
            </a:xfrm>
            <a:prstGeom prst="line">
              <a:avLst/>
            </a:prstGeom>
            <a:ln w="9525"/>
          </p:spPr>
          <p:style>
            <a:lnRef idx="1">
              <a:schemeClr val="dk1"/>
            </a:lnRef>
            <a:fillRef idx="0">
              <a:schemeClr val="dk1"/>
            </a:fillRef>
            <a:effectRef idx="0">
              <a:schemeClr val="dk1"/>
            </a:effectRef>
            <a:fontRef idx="minor">
              <a:schemeClr val="tx1"/>
            </a:fontRef>
          </p:style>
        </p:cxnSp>
        <p:pic>
          <p:nvPicPr>
            <p:cNvPr id="5" name="Picture 4" descr="Nurse Emmanuel in the community">
              <a:extLst>
                <a:ext uri="{FF2B5EF4-FFF2-40B4-BE49-F238E27FC236}">
                  <a16:creationId xmlns:a16="http://schemas.microsoft.com/office/drawing/2014/main" id="{D71A545E-A268-4694-8A50-807C85C4E910}"/>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5958611" y="4508255"/>
              <a:ext cx="2425700" cy="2425700"/>
            </a:xfrm>
            <a:prstGeom prst="ellipse">
              <a:avLst/>
            </a:prstGeom>
            <a:ln>
              <a:noFill/>
            </a:ln>
            <a:effectLst>
              <a:softEdge rad="112500"/>
            </a:effectLst>
          </p:spPr>
        </p:pic>
        <p:sp>
          <p:nvSpPr>
            <p:cNvPr id="13" name="Oval 8">
              <a:extLst>
                <a:ext uri="{FF2B5EF4-FFF2-40B4-BE49-F238E27FC236}">
                  <a16:creationId xmlns:a16="http://schemas.microsoft.com/office/drawing/2014/main" id="{FEAB4777-CCCA-40FE-9730-E36845D91A9C}"/>
                </a:ext>
              </a:extLst>
            </p:cNvPr>
            <p:cNvSpPr>
              <a:spLocks noChangeArrowheads="1"/>
            </p:cNvSpPr>
            <p:nvPr/>
          </p:nvSpPr>
          <p:spPr bwMode="auto">
            <a:xfrm>
              <a:off x="7645314" y="6252130"/>
              <a:ext cx="1638301" cy="90805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algn="ctr" defTabSz="685800" eaLnBrk="0" hangingPunct="0"/>
              <a:r>
                <a:rPr lang="en-US" altLang="en-US" sz="14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Nutrition Unit</a:t>
              </a:r>
              <a:endParaRPr lang="en-US" altLang="en-US" sz="1400" dirty="0"/>
            </a:p>
          </p:txBody>
        </p:sp>
      </p:grpSp>
      <p:grpSp>
        <p:nvGrpSpPr>
          <p:cNvPr id="33" name="Group 32">
            <a:extLst>
              <a:ext uri="{FF2B5EF4-FFF2-40B4-BE49-F238E27FC236}">
                <a16:creationId xmlns:a16="http://schemas.microsoft.com/office/drawing/2014/main" id="{5975A38C-3C25-4108-8363-D603CC4BBA06}"/>
              </a:ext>
            </a:extLst>
          </p:cNvPr>
          <p:cNvGrpSpPr/>
          <p:nvPr/>
        </p:nvGrpSpPr>
        <p:grpSpPr>
          <a:xfrm>
            <a:off x="2007563" y="4175987"/>
            <a:ext cx="2358356" cy="2622345"/>
            <a:chOff x="3095251" y="4266810"/>
            <a:chExt cx="2774712" cy="2669969"/>
          </a:xfrm>
        </p:grpSpPr>
        <p:cxnSp>
          <p:nvCxnSpPr>
            <p:cNvPr id="19" name="Straight Connector 18">
              <a:extLst>
                <a:ext uri="{FF2B5EF4-FFF2-40B4-BE49-F238E27FC236}">
                  <a16:creationId xmlns:a16="http://schemas.microsoft.com/office/drawing/2014/main" id="{42EED07F-2DC3-4922-84C3-3E8906C38F9B}"/>
                </a:ext>
              </a:extLst>
            </p:cNvPr>
            <p:cNvCxnSpPr>
              <a:cxnSpLocks/>
              <a:endCxn id="7" idx="7"/>
            </p:cNvCxnSpPr>
            <p:nvPr/>
          </p:nvCxnSpPr>
          <p:spPr>
            <a:xfrm flipH="1">
              <a:off x="5165716" y="4266810"/>
              <a:ext cx="534730" cy="402876"/>
            </a:xfrm>
            <a:prstGeom prst="line">
              <a:avLst/>
            </a:prstGeom>
            <a:ln w="9525"/>
          </p:spPr>
          <p:style>
            <a:lnRef idx="1">
              <a:schemeClr val="dk1"/>
            </a:lnRef>
            <a:fillRef idx="0">
              <a:schemeClr val="dk1"/>
            </a:fillRef>
            <a:effectRef idx="0">
              <a:schemeClr val="dk1"/>
            </a:effectRef>
            <a:fontRef idx="minor">
              <a:schemeClr val="tx1"/>
            </a:fontRef>
          </p:style>
        </p:cxnSp>
        <p:pic>
          <p:nvPicPr>
            <p:cNvPr id="7" name="Picture 6" descr="Senior Midwife Promise">
              <a:extLst>
                <a:ext uri="{FF2B5EF4-FFF2-40B4-BE49-F238E27FC236}">
                  <a16:creationId xmlns:a16="http://schemas.microsoft.com/office/drawing/2014/main" id="{44B6BEC1-EBBE-4187-B28B-1F9D598782E9}"/>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3095251" y="4314451"/>
              <a:ext cx="2425700" cy="2425700"/>
            </a:xfrm>
            <a:prstGeom prst="ellipse">
              <a:avLst/>
            </a:prstGeom>
            <a:ln>
              <a:noFill/>
            </a:ln>
            <a:effectLst>
              <a:softEdge rad="112500"/>
            </a:effectLst>
          </p:spPr>
        </p:pic>
        <p:sp>
          <p:nvSpPr>
            <p:cNvPr id="15" name="Oval 10">
              <a:extLst>
                <a:ext uri="{FF2B5EF4-FFF2-40B4-BE49-F238E27FC236}">
                  <a16:creationId xmlns:a16="http://schemas.microsoft.com/office/drawing/2014/main" id="{3D9717D1-EE5D-4FB5-B8F6-76053DA97B63}"/>
                </a:ext>
              </a:extLst>
            </p:cNvPr>
            <p:cNvSpPr>
              <a:spLocks noChangeArrowheads="1"/>
            </p:cNvSpPr>
            <p:nvPr/>
          </p:nvSpPr>
          <p:spPr bwMode="auto">
            <a:xfrm>
              <a:off x="4396763" y="5692179"/>
              <a:ext cx="1473200" cy="12446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algn="ctr" defTabSz="685800" eaLnBrk="0" hangingPunct="0"/>
              <a:r>
                <a:rPr lang="en-US" altLang="en-US" sz="1400" b="1"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Paediatric</a:t>
              </a:r>
              <a:r>
                <a:rPr lang="en-US" altLang="en-US" sz="14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 Unit and maternity care</a:t>
              </a:r>
              <a:endParaRPr lang="en-US" altLang="en-US" sz="1400" dirty="0"/>
            </a:p>
          </p:txBody>
        </p:sp>
      </p:grpSp>
      <p:grpSp>
        <p:nvGrpSpPr>
          <p:cNvPr id="35" name="Group 34">
            <a:extLst>
              <a:ext uri="{FF2B5EF4-FFF2-40B4-BE49-F238E27FC236}">
                <a16:creationId xmlns:a16="http://schemas.microsoft.com/office/drawing/2014/main" id="{F0196084-F5BF-4E85-9875-6B712FB16BBB}"/>
              </a:ext>
            </a:extLst>
          </p:cNvPr>
          <p:cNvGrpSpPr/>
          <p:nvPr/>
        </p:nvGrpSpPr>
        <p:grpSpPr>
          <a:xfrm>
            <a:off x="6151789" y="3757992"/>
            <a:ext cx="3190272" cy="3150205"/>
            <a:chOff x="8704685" y="4294430"/>
            <a:chExt cx="3650501" cy="2383946"/>
          </a:xfrm>
        </p:grpSpPr>
        <p:cxnSp>
          <p:nvCxnSpPr>
            <p:cNvPr id="21" name="Straight Connector 20">
              <a:extLst>
                <a:ext uri="{FF2B5EF4-FFF2-40B4-BE49-F238E27FC236}">
                  <a16:creationId xmlns:a16="http://schemas.microsoft.com/office/drawing/2014/main" id="{9D4AC4E5-2FA1-4C1E-B98F-4FE8A258697E}"/>
                </a:ext>
              </a:extLst>
            </p:cNvPr>
            <p:cNvCxnSpPr>
              <a:cxnSpLocks/>
              <a:endCxn id="8" idx="1"/>
            </p:cNvCxnSpPr>
            <p:nvPr/>
          </p:nvCxnSpPr>
          <p:spPr>
            <a:xfrm>
              <a:off x="8704685" y="4294430"/>
              <a:ext cx="730276" cy="372752"/>
            </a:xfrm>
            <a:prstGeom prst="line">
              <a:avLst/>
            </a:prstGeom>
            <a:ln w="9525"/>
          </p:spPr>
          <p:style>
            <a:lnRef idx="1">
              <a:schemeClr val="dk1"/>
            </a:lnRef>
            <a:fillRef idx="0">
              <a:schemeClr val="dk1"/>
            </a:fillRef>
            <a:effectRef idx="0">
              <a:schemeClr val="dk1"/>
            </a:effectRef>
            <a:fontRef idx="minor">
              <a:schemeClr val="tx1"/>
            </a:fontRef>
          </p:style>
        </p:cxnSp>
        <p:pic>
          <p:nvPicPr>
            <p:cNvPr id="8" name="Picture 7" descr="A picture containing person, indoor, automaton&#10;&#10;Description automatically generated">
              <a:extLst>
                <a:ext uri="{FF2B5EF4-FFF2-40B4-BE49-F238E27FC236}">
                  <a16:creationId xmlns:a16="http://schemas.microsoft.com/office/drawing/2014/main" id="{E763092B-5013-4993-9E7D-3A3B7B99A48D}"/>
                </a:ext>
              </a:extLst>
            </p:cNvPr>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9066706" y="4390991"/>
              <a:ext cx="2514600" cy="1885950"/>
            </a:xfrm>
            <a:prstGeom prst="ellipse">
              <a:avLst/>
            </a:prstGeom>
            <a:ln>
              <a:noFill/>
            </a:ln>
            <a:effectLst>
              <a:softEdge rad="112500"/>
            </a:effectLst>
          </p:spPr>
        </p:pic>
        <p:sp>
          <p:nvSpPr>
            <p:cNvPr id="14" name="Oval 9">
              <a:extLst>
                <a:ext uri="{FF2B5EF4-FFF2-40B4-BE49-F238E27FC236}">
                  <a16:creationId xmlns:a16="http://schemas.microsoft.com/office/drawing/2014/main" id="{0459FEE9-A302-4F71-926B-D47F179D0DB2}"/>
                </a:ext>
              </a:extLst>
            </p:cNvPr>
            <p:cNvSpPr>
              <a:spLocks noChangeArrowheads="1"/>
            </p:cNvSpPr>
            <p:nvPr/>
          </p:nvSpPr>
          <p:spPr bwMode="auto">
            <a:xfrm>
              <a:off x="10283566" y="5694766"/>
              <a:ext cx="2071620" cy="98361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algn="ctr" defTabSz="685800" eaLnBrk="0" hangingPunct="0"/>
              <a:r>
                <a:rPr lang="en-US" altLang="en-US" sz="14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Disability Rehabilitation Centre</a:t>
              </a:r>
              <a:r>
                <a:rPr lang="en-US" altLang="en-US" sz="825" dirty="0">
                  <a:latin typeface="Calibri" panose="020F0502020204030204" pitchFamily="34" charset="0"/>
                  <a:ea typeface="Calibri" panose="020F0502020204030204" pitchFamily="34" charset="0"/>
                  <a:cs typeface="Times New Roman" panose="02020603050405020304" pitchFamily="18" charset="0"/>
                </a:rPr>
                <a:t>.</a:t>
              </a:r>
              <a:endParaRPr lang="en-US" altLang="en-US" sz="1350" dirty="0"/>
            </a:p>
          </p:txBody>
        </p:sp>
      </p:grpSp>
      <p:sp>
        <p:nvSpPr>
          <p:cNvPr id="22" name="Rectangle 21">
            <a:extLst>
              <a:ext uri="{FF2B5EF4-FFF2-40B4-BE49-F238E27FC236}">
                <a16:creationId xmlns:a16="http://schemas.microsoft.com/office/drawing/2014/main" id="{D3E075D3-CA8D-486E-880C-14900ACC0FFD}"/>
              </a:ext>
            </a:extLst>
          </p:cNvPr>
          <p:cNvSpPr>
            <a:spLocks noChangeArrowheads="1"/>
          </p:cNvSpPr>
          <p:nvPr/>
        </p:nvSpPr>
        <p:spPr bwMode="auto">
          <a:xfrm>
            <a:off x="0" y="855576"/>
            <a:ext cx="138564"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GB"/>
          </a:p>
        </p:txBody>
      </p:sp>
      <p:grpSp>
        <p:nvGrpSpPr>
          <p:cNvPr id="23" name="Group 22">
            <a:extLst>
              <a:ext uri="{FF2B5EF4-FFF2-40B4-BE49-F238E27FC236}">
                <a16:creationId xmlns:a16="http://schemas.microsoft.com/office/drawing/2014/main" id="{CC5D1A22-1253-312C-42BF-FCB08D448450}"/>
              </a:ext>
            </a:extLst>
          </p:cNvPr>
          <p:cNvGrpSpPr/>
          <p:nvPr/>
        </p:nvGrpSpPr>
        <p:grpSpPr>
          <a:xfrm>
            <a:off x="5584313" y="1366191"/>
            <a:ext cx="3846598" cy="2311967"/>
            <a:chOff x="8126748" y="4302125"/>
            <a:chExt cx="4178340" cy="2268828"/>
          </a:xfrm>
        </p:grpSpPr>
        <p:cxnSp>
          <p:nvCxnSpPr>
            <p:cNvPr id="24" name="Straight Connector 23">
              <a:extLst>
                <a:ext uri="{FF2B5EF4-FFF2-40B4-BE49-F238E27FC236}">
                  <a16:creationId xmlns:a16="http://schemas.microsoft.com/office/drawing/2014/main" id="{9FB43AC6-0646-475E-2FD5-DA95843A4198}"/>
                </a:ext>
              </a:extLst>
            </p:cNvPr>
            <p:cNvCxnSpPr>
              <a:cxnSpLocks/>
            </p:cNvCxnSpPr>
            <p:nvPr/>
          </p:nvCxnSpPr>
          <p:spPr>
            <a:xfrm flipV="1">
              <a:off x="8126748" y="4978400"/>
              <a:ext cx="1850970" cy="1092387"/>
            </a:xfrm>
            <a:prstGeom prst="line">
              <a:avLst/>
            </a:prstGeom>
            <a:ln w="9525"/>
          </p:spPr>
          <p:style>
            <a:lnRef idx="1">
              <a:schemeClr val="dk1"/>
            </a:lnRef>
            <a:fillRef idx="0">
              <a:schemeClr val="dk1"/>
            </a:fillRef>
            <a:effectRef idx="0">
              <a:schemeClr val="dk1"/>
            </a:effectRef>
            <a:fontRef idx="minor">
              <a:schemeClr val="tx1"/>
            </a:fontRef>
          </p:style>
        </p:cxnSp>
        <p:pic>
          <p:nvPicPr>
            <p:cNvPr id="25" name="Picture 24">
              <a:extLst>
                <a:ext uri="{FF2B5EF4-FFF2-40B4-BE49-F238E27FC236}">
                  <a16:creationId xmlns:a16="http://schemas.microsoft.com/office/drawing/2014/main" id="{965F5345-E0DA-C27B-07F5-ADF3254981A3}"/>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bwMode="auto">
            <a:xfrm>
              <a:off x="9232166" y="4302125"/>
              <a:ext cx="2514600" cy="1885950"/>
            </a:xfrm>
            <a:prstGeom prst="ellipse">
              <a:avLst/>
            </a:prstGeom>
            <a:ln>
              <a:noFill/>
            </a:ln>
            <a:effectLst>
              <a:softEdge rad="112500"/>
            </a:effectLst>
          </p:spPr>
        </p:pic>
        <p:sp>
          <p:nvSpPr>
            <p:cNvPr id="26" name="Oval 9">
              <a:extLst>
                <a:ext uri="{FF2B5EF4-FFF2-40B4-BE49-F238E27FC236}">
                  <a16:creationId xmlns:a16="http://schemas.microsoft.com/office/drawing/2014/main" id="{D6E0C6FC-2089-12BB-1D45-0379252B2102}"/>
                </a:ext>
              </a:extLst>
            </p:cNvPr>
            <p:cNvSpPr>
              <a:spLocks noChangeArrowheads="1"/>
            </p:cNvSpPr>
            <p:nvPr/>
          </p:nvSpPr>
          <p:spPr bwMode="auto">
            <a:xfrm>
              <a:off x="10616362" y="5796253"/>
              <a:ext cx="1688726" cy="7747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algn="ctr" defTabSz="685800" eaLnBrk="0" hangingPunct="0"/>
              <a:r>
                <a:rPr lang="en-US" altLang="en-US" sz="14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ART / TB Clinic</a:t>
              </a:r>
              <a:r>
                <a:rPr lang="en-US" altLang="en-US" sz="825" dirty="0">
                  <a:latin typeface="Calibri" panose="020F0502020204030204" pitchFamily="34" charset="0"/>
                  <a:ea typeface="Calibri" panose="020F0502020204030204" pitchFamily="34" charset="0"/>
                  <a:cs typeface="Times New Roman" panose="02020603050405020304" pitchFamily="18" charset="0"/>
                </a:rPr>
                <a:t>.</a:t>
              </a:r>
              <a:endParaRPr lang="en-US" altLang="en-US" sz="1350" dirty="0"/>
            </a:p>
          </p:txBody>
        </p:sp>
      </p:grpSp>
    </p:spTree>
    <p:extLst>
      <p:ext uri="{BB962C8B-B14F-4D97-AF65-F5344CB8AC3E}">
        <p14:creationId xmlns:p14="http://schemas.microsoft.com/office/powerpoint/2010/main" val="64290743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24770-824F-3110-0ED9-79BD9CF605BB}"/>
            </a:ext>
          </a:extLst>
        </p:cNvPr>
        <p:cNvGrpSpPr/>
        <p:nvPr/>
      </p:nvGrpSpPr>
      <p:grpSpPr>
        <a:xfrm>
          <a:off x="0" y="0"/>
          <a:ext cx="0" cy="0"/>
          <a:chOff x="0" y="0"/>
          <a:chExt cx="0" cy="0"/>
        </a:xfrm>
      </p:grpSpPr>
      <p:sp>
        <p:nvSpPr>
          <p:cNvPr id="10243" name="TextBox 2">
            <a:extLst>
              <a:ext uri="{FF2B5EF4-FFF2-40B4-BE49-F238E27FC236}">
                <a16:creationId xmlns:a16="http://schemas.microsoft.com/office/drawing/2014/main" id="{DCC22619-732D-5CFB-939A-4F257000F969}"/>
              </a:ext>
            </a:extLst>
          </p:cNvPr>
          <p:cNvSpPr txBox="1">
            <a:spLocks noChangeArrowheads="1"/>
          </p:cNvSpPr>
          <p:nvPr/>
        </p:nvSpPr>
        <p:spPr bwMode="auto">
          <a:xfrm>
            <a:off x="1187624" y="5301208"/>
            <a:ext cx="8162281" cy="85226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Aft>
                <a:spcPts val="600"/>
              </a:spcAft>
            </a:pPr>
            <a:r>
              <a:rPr lang="en-US" altLang="en-US" sz="2800" dirty="0">
                <a:latin typeface="+mj-lt"/>
                <a:ea typeface="+mj-ea"/>
                <a:cs typeface="+mj-cs"/>
              </a:rPr>
              <a:t>During Oct 2025 the Medical Centre treated </a:t>
            </a:r>
          </a:p>
          <a:p>
            <a:pPr eaLnBrk="1" hangingPunct="1">
              <a:lnSpc>
                <a:spcPct val="90000"/>
              </a:lnSpc>
              <a:spcAft>
                <a:spcPts val="600"/>
              </a:spcAft>
            </a:pPr>
            <a:r>
              <a:rPr lang="en-US" altLang="en-US" sz="2800" dirty="0">
                <a:latin typeface="+mj-lt"/>
                <a:ea typeface="+mj-ea"/>
                <a:cs typeface="+mj-cs"/>
              </a:rPr>
              <a:t>over 305 outpatients and 48 who were inpatients</a:t>
            </a:r>
          </a:p>
        </p:txBody>
      </p:sp>
      <p:pic>
        <p:nvPicPr>
          <p:cNvPr id="3" name="Picture 2" descr="A white truck parked in front of a gazebo&#10;&#10;AI-generated content may be incorrect.">
            <a:extLst>
              <a:ext uri="{FF2B5EF4-FFF2-40B4-BE49-F238E27FC236}">
                <a16:creationId xmlns:a16="http://schemas.microsoft.com/office/drawing/2014/main" id="{4C9F57EC-FFD9-25E3-9152-13C7DAACBC2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9144000" cy="5013176"/>
          </a:xfrm>
          <a:prstGeom prst="rect">
            <a:avLst/>
          </a:prstGeom>
        </p:spPr>
      </p:pic>
      <p:sp>
        <p:nvSpPr>
          <p:cNvPr id="2" name="TextBox 1">
            <a:extLst>
              <a:ext uri="{FF2B5EF4-FFF2-40B4-BE49-F238E27FC236}">
                <a16:creationId xmlns:a16="http://schemas.microsoft.com/office/drawing/2014/main" id="{8F2EBB65-AB5F-D1D0-BB11-1FC87438B305}"/>
              </a:ext>
            </a:extLst>
          </p:cNvPr>
          <p:cNvSpPr txBox="1"/>
          <p:nvPr/>
        </p:nvSpPr>
        <p:spPr>
          <a:xfrm>
            <a:off x="5268764" y="188640"/>
            <a:ext cx="4248472" cy="707886"/>
          </a:xfrm>
          <a:prstGeom prst="rect">
            <a:avLst/>
          </a:prstGeom>
          <a:noFill/>
        </p:spPr>
        <p:txBody>
          <a:bodyPr wrap="square" rtlCol="0">
            <a:spAutoFit/>
          </a:bodyPr>
          <a:lstStyle/>
          <a:p>
            <a:r>
              <a:rPr lang="en-GB" sz="4000" dirty="0">
                <a:solidFill>
                  <a:schemeClr val="bg1"/>
                </a:solidFill>
              </a:rPr>
              <a:t>Medical Centre</a:t>
            </a:r>
          </a:p>
        </p:txBody>
      </p:sp>
    </p:spTree>
    <p:extLst>
      <p:ext uri="{BB962C8B-B14F-4D97-AF65-F5344CB8AC3E}">
        <p14:creationId xmlns:p14="http://schemas.microsoft.com/office/powerpoint/2010/main" val="1805345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D37FD172-8644-409D-8DED-E0A7CBC22F1E}"/>
              </a:ext>
            </a:extLst>
          </p:cNvPr>
          <p:cNvSpPr>
            <a:spLocks noGrp="1"/>
          </p:cNvSpPr>
          <p:nvPr>
            <p:ph type="title"/>
          </p:nvPr>
        </p:nvSpPr>
        <p:spPr>
          <a:xfrm>
            <a:off x="395288" y="0"/>
            <a:ext cx="8229600" cy="1143000"/>
          </a:xfrm>
        </p:spPr>
        <p:txBody>
          <a:bodyPr/>
          <a:lstStyle/>
          <a:p>
            <a:r>
              <a:rPr lang="en-GB" altLang="en-US"/>
              <a:t>Medical Centre Senior Staff</a:t>
            </a:r>
          </a:p>
        </p:txBody>
      </p:sp>
      <p:pic>
        <p:nvPicPr>
          <p:cNvPr id="12293" name="Picture 8" descr="D:\Users\Roland\Pictures\Davis.jpg">
            <a:extLst>
              <a:ext uri="{FF2B5EF4-FFF2-40B4-BE49-F238E27FC236}">
                <a16:creationId xmlns:a16="http://schemas.microsoft.com/office/drawing/2014/main" id="{CD7578FE-15A8-4854-8A48-BDCBEB9B23B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044490" y="908050"/>
            <a:ext cx="2299981" cy="30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9" descr="D:\Users\Roland\Documents\1 Potters Village\21 'Trip'\Rodgers.jpg">
            <a:extLst>
              <a:ext uri="{FF2B5EF4-FFF2-40B4-BE49-F238E27FC236}">
                <a16:creationId xmlns:a16="http://schemas.microsoft.com/office/drawing/2014/main" id="{73ACF569-08D2-4A7E-9C94-908B3B04179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92498" y="910724"/>
            <a:ext cx="2299981" cy="306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erson and person standing next to each other&#10;&#10;AI-generated content may be incorrect.">
            <a:extLst>
              <a:ext uri="{FF2B5EF4-FFF2-40B4-BE49-F238E27FC236}">
                <a16:creationId xmlns:a16="http://schemas.microsoft.com/office/drawing/2014/main" id="{A5D03E2F-D634-70E5-FE4B-D468EBB4E7A7}"/>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8000"/>
                    </a14:imgEffect>
                  </a14:imgLayer>
                </a14:imgProps>
              </a:ext>
              <a:ext uri="{28A0092B-C50C-407E-A947-70E740481C1C}">
                <a14:useLocalDpi xmlns:a14="http://schemas.microsoft.com/office/drawing/2010/main"/>
              </a:ext>
            </a:extLst>
          </a:blip>
          <a:srcRect/>
          <a:stretch/>
        </p:blipFill>
        <p:spPr>
          <a:xfrm>
            <a:off x="251521" y="892831"/>
            <a:ext cx="3051274" cy="4105275"/>
          </a:xfrm>
          <a:prstGeom prst="rect">
            <a:avLst/>
          </a:prstGeom>
        </p:spPr>
      </p:pic>
      <p:sp>
        <p:nvSpPr>
          <p:cNvPr id="12295" name="TextBox 6">
            <a:extLst>
              <a:ext uri="{FF2B5EF4-FFF2-40B4-BE49-F238E27FC236}">
                <a16:creationId xmlns:a16="http://schemas.microsoft.com/office/drawing/2014/main" id="{6A8E8A97-BBF9-41E4-9900-59BE798D3856}"/>
              </a:ext>
            </a:extLst>
          </p:cNvPr>
          <p:cNvSpPr txBox="1">
            <a:spLocks noChangeArrowheads="1"/>
          </p:cNvSpPr>
          <p:nvPr/>
        </p:nvSpPr>
        <p:spPr bwMode="auto">
          <a:xfrm>
            <a:off x="179388" y="5013325"/>
            <a:ext cx="295275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n-US" sz="2800" dirty="0"/>
              <a:t>Jovia, </a:t>
            </a:r>
          </a:p>
          <a:p>
            <a:pPr algn="ctr" eaLnBrk="1" hangingPunct="1"/>
            <a:r>
              <a:rPr lang="en-GB" altLang="en-US" sz="2800" dirty="0"/>
              <a:t>Senior Nursing</a:t>
            </a:r>
          </a:p>
          <a:p>
            <a:pPr algn="ctr" eaLnBrk="1" hangingPunct="1"/>
            <a:r>
              <a:rPr lang="en-GB" altLang="en-US" sz="2800" dirty="0"/>
              <a:t>Officer        </a:t>
            </a:r>
          </a:p>
          <a:p>
            <a:pPr eaLnBrk="1" hangingPunct="1"/>
            <a:endParaRPr lang="en-GB" altLang="en-US" dirty="0"/>
          </a:p>
          <a:p>
            <a:pPr eaLnBrk="1" hangingPunct="1"/>
            <a:r>
              <a:rPr lang="en-GB" altLang="en-US" dirty="0"/>
              <a:t>               </a:t>
            </a:r>
          </a:p>
        </p:txBody>
      </p:sp>
      <p:sp>
        <p:nvSpPr>
          <p:cNvPr id="12296" name="TextBox 7">
            <a:extLst>
              <a:ext uri="{FF2B5EF4-FFF2-40B4-BE49-F238E27FC236}">
                <a16:creationId xmlns:a16="http://schemas.microsoft.com/office/drawing/2014/main" id="{5CEDDA7C-0F8E-4EE4-898C-0D3A1C82C15B}"/>
              </a:ext>
            </a:extLst>
          </p:cNvPr>
          <p:cNvSpPr txBox="1">
            <a:spLocks noChangeArrowheads="1"/>
          </p:cNvSpPr>
          <p:nvPr/>
        </p:nvSpPr>
        <p:spPr bwMode="auto">
          <a:xfrm>
            <a:off x="3637036" y="4197717"/>
            <a:ext cx="5327576"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2000" dirty="0"/>
              <a:t>Davis, Rodgers and Sam are the three full time Clinical Officers.</a:t>
            </a:r>
          </a:p>
          <a:p>
            <a:pPr eaLnBrk="1" hangingPunct="1"/>
            <a:endParaRPr lang="en-GB" altLang="en-US" sz="2000" dirty="0"/>
          </a:p>
          <a:p>
            <a:pPr eaLnBrk="1" hangingPunct="1"/>
            <a:r>
              <a:rPr lang="en-GB" altLang="en-US" sz="2000" dirty="0"/>
              <a:t> Their role is to see and treat all the children</a:t>
            </a:r>
          </a:p>
          <a:p>
            <a:pPr eaLnBrk="1" hangingPunct="1"/>
            <a:r>
              <a:rPr lang="en-GB" altLang="en-US" sz="2000" dirty="0"/>
              <a:t>  in the outpatient clinic and on the wards</a:t>
            </a:r>
          </a:p>
        </p:txBody>
      </p:sp>
      <p:pic>
        <p:nvPicPr>
          <p:cNvPr id="5" name="Picture 4">
            <a:extLst>
              <a:ext uri="{FF2B5EF4-FFF2-40B4-BE49-F238E27FC236}">
                <a16:creationId xmlns:a16="http://schemas.microsoft.com/office/drawing/2014/main" id="{D6D2494D-5E2D-BC2A-DD98-670C32B598F0}"/>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8000"/>
                    </a14:imgEffect>
                  </a14:imgLayer>
                </a14:imgProps>
              </a:ext>
              <a:ext uri="{28A0092B-C50C-407E-A947-70E740481C1C}">
                <a14:useLocalDpi xmlns:a14="http://schemas.microsoft.com/office/drawing/2010/main"/>
              </a:ext>
            </a:extLst>
          </a:blip>
          <a:srcRect/>
          <a:stretch/>
        </p:blipFill>
        <p:spPr>
          <a:xfrm>
            <a:off x="5234258" y="898820"/>
            <a:ext cx="1723011" cy="30794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Box 5">
            <a:extLst>
              <a:ext uri="{FF2B5EF4-FFF2-40B4-BE49-F238E27FC236}">
                <a16:creationId xmlns:a16="http://schemas.microsoft.com/office/drawing/2014/main" id="{1133F973-0A2D-46D3-A478-79B4C32076BA}"/>
              </a:ext>
            </a:extLst>
          </p:cNvPr>
          <p:cNvSpPr txBox="1">
            <a:spLocks noChangeArrowheads="1"/>
          </p:cNvSpPr>
          <p:nvPr/>
        </p:nvSpPr>
        <p:spPr bwMode="auto">
          <a:xfrm>
            <a:off x="323850" y="1412875"/>
            <a:ext cx="29035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2800"/>
              <a:t>One of the </a:t>
            </a:r>
          </a:p>
          <a:p>
            <a:pPr eaLnBrk="1" hangingPunct="1"/>
            <a:r>
              <a:rPr lang="en-GB" altLang="en-US" sz="2800"/>
              <a:t>Children’s Wards</a:t>
            </a:r>
          </a:p>
        </p:txBody>
      </p:sp>
      <p:sp>
        <p:nvSpPr>
          <p:cNvPr id="11269" name="TextBox 6">
            <a:extLst>
              <a:ext uri="{FF2B5EF4-FFF2-40B4-BE49-F238E27FC236}">
                <a16:creationId xmlns:a16="http://schemas.microsoft.com/office/drawing/2014/main" id="{F09F2595-545A-4B8A-BAFA-0D859834684C}"/>
              </a:ext>
            </a:extLst>
          </p:cNvPr>
          <p:cNvSpPr txBox="1">
            <a:spLocks noChangeArrowheads="1"/>
          </p:cNvSpPr>
          <p:nvPr/>
        </p:nvSpPr>
        <p:spPr bwMode="auto">
          <a:xfrm>
            <a:off x="5076056" y="4365104"/>
            <a:ext cx="328453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2400" dirty="0"/>
              <a:t>Dormitory for mothers </a:t>
            </a:r>
          </a:p>
          <a:p>
            <a:pPr eaLnBrk="1" hangingPunct="1"/>
            <a:r>
              <a:rPr lang="en-GB" altLang="en-US" sz="2400" dirty="0"/>
              <a:t>of babies and children </a:t>
            </a:r>
          </a:p>
          <a:p>
            <a:pPr eaLnBrk="1" hangingPunct="1"/>
            <a:r>
              <a:rPr lang="en-GB" altLang="en-US" sz="2400" dirty="0"/>
              <a:t>admitted for medical</a:t>
            </a:r>
          </a:p>
          <a:p>
            <a:pPr eaLnBrk="1" hangingPunct="1"/>
            <a:r>
              <a:rPr lang="en-GB" altLang="en-US" sz="2400" dirty="0"/>
              <a:t>treatment </a:t>
            </a:r>
          </a:p>
        </p:txBody>
      </p:sp>
      <p:pic>
        <p:nvPicPr>
          <p:cNvPr id="3" name="Picture 2" descr="A room with cribs and people in it&#10;&#10;AI-generated content may be incorrect.">
            <a:extLst>
              <a:ext uri="{FF2B5EF4-FFF2-40B4-BE49-F238E27FC236}">
                <a16:creationId xmlns:a16="http://schemas.microsoft.com/office/drawing/2014/main" id="{165D37A4-2F21-5F06-341F-82A466DB7C1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19872" y="-6041"/>
            <a:ext cx="5722048" cy="3814699"/>
          </a:xfrm>
          <a:prstGeom prst="rect">
            <a:avLst/>
          </a:prstGeom>
        </p:spPr>
      </p:pic>
      <p:pic>
        <p:nvPicPr>
          <p:cNvPr id="11267" name="Picture 6" descr="D:\Users\Roland\Documents\1 Potters Village\19 Potters Trip\Uganda 19 for Church\IMG_9487 (2).JPG">
            <a:extLst>
              <a:ext uri="{FF2B5EF4-FFF2-40B4-BE49-F238E27FC236}">
                <a16:creationId xmlns:a16="http://schemas.microsoft.com/office/drawing/2014/main" id="{F88D2CBC-91AC-40DC-96FA-1EB2C825C04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3813175"/>
            <a:ext cx="4566414"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baby in a hospital crib&#10;&#10;AI-generated content may be incorrect.">
            <a:extLst>
              <a:ext uri="{FF2B5EF4-FFF2-40B4-BE49-F238E27FC236}">
                <a16:creationId xmlns:a16="http://schemas.microsoft.com/office/drawing/2014/main" id="{C569865B-1D8D-6531-8C0E-3A5921BD456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 y="1282"/>
            <a:ext cx="9143980" cy="6856718"/>
          </a:xfrm>
          <a:prstGeom prst="rect">
            <a:avLst/>
          </a:prstGeom>
        </p:spPr>
      </p:pic>
      <p:sp>
        <p:nvSpPr>
          <p:cNvPr id="3" name="TextBox 2">
            <a:extLst>
              <a:ext uri="{FF2B5EF4-FFF2-40B4-BE49-F238E27FC236}">
                <a16:creationId xmlns:a16="http://schemas.microsoft.com/office/drawing/2014/main" id="{C7411556-5C4B-C82E-1411-D294DDB0F848}"/>
              </a:ext>
            </a:extLst>
          </p:cNvPr>
          <p:cNvSpPr txBox="1"/>
          <p:nvPr/>
        </p:nvSpPr>
        <p:spPr>
          <a:xfrm>
            <a:off x="1144" y="5626894"/>
            <a:ext cx="9142856" cy="1231106"/>
          </a:xfrm>
          <a:prstGeom prst="rect">
            <a:avLst/>
          </a:prstGeom>
          <a:solidFill>
            <a:srgbClr val="6FBE7E"/>
          </a:solidFill>
        </p:spPr>
        <p:txBody>
          <a:bodyPr wrap="square" rtlCol="0">
            <a:spAutoFit/>
          </a:bodyPr>
          <a:lstStyle/>
          <a:p>
            <a:r>
              <a:rPr lang="en-US" altLang="en-US" sz="2800" dirty="0">
                <a:latin typeface="+mj-lt"/>
                <a:ea typeface="+mj-ea"/>
                <a:cs typeface="+mj-cs"/>
              </a:rPr>
              <a:t>The neonatal unit can care for up to 20 babies. In 2023 these cots were donated to the unit by a Rotary Club in the UK.</a:t>
            </a:r>
          </a:p>
          <a:p>
            <a:endParaRPr lang="en-GB" dirty="0"/>
          </a:p>
        </p:txBody>
      </p:sp>
      <p:sp>
        <p:nvSpPr>
          <p:cNvPr id="4" name="TextBox 3">
            <a:extLst>
              <a:ext uri="{FF2B5EF4-FFF2-40B4-BE49-F238E27FC236}">
                <a16:creationId xmlns:a16="http://schemas.microsoft.com/office/drawing/2014/main" id="{7F5899E9-6134-3A73-F07B-1FC829E598E5}"/>
              </a:ext>
            </a:extLst>
          </p:cNvPr>
          <p:cNvSpPr txBox="1"/>
          <p:nvPr/>
        </p:nvSpPr>
        <p:spPr>
          <a:xfrm>
            <a:off x="323528" y="548680"/>
            <a:ext cx="3528392" cy="523220"/>
          </a:xfrm>
          <a:prstGeom prst="rect">
            <a:avLst/>
          </a:prstGeom>
          <a:noFill/>
        </p:spPr>
        <p:txBody>
          <a:bodyPr wrap="square" rtlCol="0">
            <a:spAutoFit/>
          </a:bodyPr>
          <a:lstStyle/>
          <a:p>
            <a:r>
              <a:rPr lang="en-GB" sz="2800" dirty="0"/>
              <a:t>The Neonatal Unit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descr="D:\Users\Roland\Documents\1 Potters Village\21 'Trip'\IMG-20210129-WA0008.jpg">
            <a:extLst>
              <a:ext uri="{FF2B5EF4-FFF2-40B4-BE49-F238E27FC236}">
                <a16:creationId xmlns:a16="http://schemas.microsoft.com/office/drawing/2014/main" id="{A524B686-2426-41F2-B8E3-C65A71E50EB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29 v2">
            <a:hlinkClick r:id="" action="ppaction://media"/>
            <a:extLst>
              <a:ext uri="{FF2B5EF4-FFF2-40B4-BE49-F238E27FC236}">
                <a16:creationId xmlns:a16="http://schemas.microsoft.com/office/drawing/2014/main" id="{607EDFA8-69D1-5B7F-3A8E-BBAF954BA1B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1520" y="1143000"/>
            <a:ext cx="8672512" cy="4878288"/>
          </a:xfrm>
          <a:prstGeom prst="rect">
            <a:avLst/>
          </a:prstGeom>
        </p:spPr>
      </p:pic>
    </p:spTree>
    <p:extLst>
      <p:ext uri="{BB962C8B-B14F-4D97-AF65-F5344CB8AC3E}">
        <p14:creationId xmlns:p14="http://schemas.microsoft.com/office/powerpoint/2010/main" val="137592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000"/>
                                  </p:stCondLst>
                                  <p:childTnLst>
                                    <p:cmd type="call" cmd="playFrom(0.0)">
                                      <p:cBhvr>
                                        <p:cTn id="6" dur="772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100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100000">
                <p:cTn id="12"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FBE7E"/>
        </a:solidFill>
        <a:effectLst/>
      </p:bgPr>
    </p:bg>
    <p:spTree>
      <p:nvGrpSpPr>
        <p:cNvPr id="1" name=""/>
        <p:cNvGrpSpPr/>
        <p:nvPr/>
      </p:nvGrpSpPr>
      <p:grpSpPr>
        <a:xfrm>
          <a:off x="0" y="0"/>
          <a:ext cx="0" cy="0"/>
          <a:chOff x="0" y="0"/>
          <a:chExt cx="0" cy="0"/>
        </a:xfrm>
      </p:grpSpPr>
      <p:pic>
        <p:nvPicPr>
          <p:cNvPr id="8194" name="Picture 3" descr="D:\Users\Roland\Documents\1 Potters Village\19 Potters Trip\Uganda 19 for Church\IMG_9583.JPG">
            <a:extLst>
              <a:ext uri="{FF2B5EF4-FFF2-40B4-BE49-F238E27FC236}">
                <a16:creationId xmlns:a16="http://schemas.microsoft.com/office/drawing/2014/main" id="{436AA663-C602-4CEC-A081-B419A4D45A60}"/>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1989138"/>
            <a:ext cx="4608513" cy="307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Box 5">
            <a:extLst>
              <a:ext uri="{FF2B5EF4-FFF2-40B4-BE49-F238E27FC236}">
                <a16:creationId xmlns:a16="http://schemas.microsoft.com/office/drawing/2014/main" id="{6F6841CE-7B79-4389-B610-4542E32943DA}"/>
              </a:ext>
            </a:extLst>
          </p:cNvPr>
          <p:cNvSpPr txBox="1">
            <a:spLocks noChangeArrowheads="1"/>
          </p:cNvSpPr>
          <p:nvPr/>
        </p:nvSpPr>
        <p:spPr bwMode="auto">
          <a:xfrm>
            <a:off x="4716463" y="333375"/>
            <a:ext cx="4427537" cy="624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4000" i="1" dirty="0"/>
              <a:t>Idah says: </a:t>
            </a:r>
          </a:p>
          <a:p>
            <a:pPr eaLnBrk="1" hangingPunct="1"/>
            <a:endParaRPr lang="en-GB" altLang="en-US" sz="4000" dirty="0"/>
          </a:p>
          <a:p>
            <a:pPr eaLnBrk="1" hangingPunct="1"/>
            <a:r>
              <a:rPr lang="en-GB" altLang="en-US" sz="4000" dirty="0"/>
              <a:t>The neonatal baby unit at Potter’s Village is the only one in the whole  District, </a:t>
            </a:r>
          </a:p>
          <a:p>
            <a:pPr eaLnBrk="1" hangingPunct="1"/>
            <a:r>
              <a:rPr lang="en-GB" altLang="en-US" sz="4000" dirty="0"/>
              <a:t>actually in the</a:t>
            </a:r>
          </a:p>
          <a:p>
            <a:pPr eaLnBrk="1" hangingPunct="1"/>
            <a:r>
              <a:rPr lang="en-GB" altLang="en-US" sz="4000" dirty="0"/>
              <a:t>whole of western Uganda!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6FBE7E"/>
        </a:solidFill>
        <a:effectLst/>
      </p:bgPr>
    </p:bg>
    <p:spTree>
      <p:nvGrpSpPr>
        <p:cNvPr id="1" name=""/>
        <p:cNvGrpSpPr/>
        <p:nvPr/>
      </p:nvGrpSpPr>
      <p:grpSpPr>
        <a:xfrm>
          <a:off x="0" y="0"/>
          <a:ext cx="0" cy="0"/>
          <a:chOff x="0" y="0"/>
          <a:chExt cx="0" cy="0"/>
        </a:xfrm>
      </p:grpSpPr>
      <p:pic>
        <p:nvPicPr>
          <p:cNvPr id="3" name="Picture 2" descr="A person kneeling on a scale&#10;&#10;AI-generated content may be incorrect.">
            <a:extLst>
              <a:ext uri="{FF2B5EF4-FFF2-40B4-BE49-F238E27FC236}">
                <a16:creationId xmlns:a16="http://schemas.microsoft.com/office/drawing/2014/main" id="{C43A86B6-0858-57F7-0FA4-B7FF27485D0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62103" y="149927"/>
            <a:ext cx="8172380" cy="5659966"/>
          </a:xfrm>
          <a:prstGeom prst="rect">
            <a:avLst/>
          </a:prstGeom>
        </p:spPr>
      </p:pic>
      <p:sp>
        <p:nvSpPr>
          <p:cNvPr id="2" name="TextBox 1">
            <a:extLst>
              <a:ext uri="{FF2B5EF4-FFF2-40B4-BE49-F238E27FC236}">
                <a16:creationId xmlns:a16="http://schemas.microsoft.com/office/drawing/2014/main" id="{FB567C5A-C03A-7CB6-21EE-8DBA3AFD109A}"/>
              </a:ext>
            </a:extLst>
          </p:cNvPr>
          <p:cNvSpPr txBox="1"/>
          <p:nvPr/>
        </p:nvSpPr>
        <p:spPr>
          <a:xfrm>
            <a:off x="5580112" y="332656"/>
            <a:ext cx="2952328" cy="646331"/>
          </a:xfrm>
          <a:prstGeom prst="rect">
            <a:avLst/>
          </a:prstGeom>
          <a:noFill/>
        </p:spPr>
        <p:txBody>
          <a:bodyPr wrap="square" rtlCol="0">
            <a:spAutoFit/>
          </a:bodyPr>
          <a:lstStyle/>
          <a:p>
            <a:r>
              <a:rPr lang="en-GB" sz="3600" dirty="0"/>
              <a:t>Nutrition Unit</a:t>
            </a:r>
          </a:p>
        </p:txBody>
      </p:sp>
      <p:sp>
        <p:nvSpPr>
          <p:cNvPr id="4" name="TextBox 3">
            <a:extLst>
              <a:ext uri="{FF2B5EF4-FFF2-40B4-BE49-F238E27FC236}">
                <a16:creationId xmlns:a16="http://schemas.microsoft.com/office/drawing/2014/main" id="{DA2BD1CB-C254-A59E-E153-BCA09B247CB7}"/>
              </a:ext>
            </a:extLst>
          </p:cNvPr>
          <p:cNvSpPr txBox="1"/>
          <p:nvPr/>
        </p:nvSpPr>
        <p:spPr>
          <a:xfrm>
            <a:off x="526087" y="5812444"/>
            <a:ext cx="9141714" cy="923330"/>
          </a:xfrm>
          <a:prstGeom prst="rect">
            <a:avLst/>
          </a:prstGeom>
          <a:noFill/>
        </p:spPr>
        <p:txBody>
          <a:bodyPr wrap="square" rtlCol="0">
            <a:spAutoFit/>
          </a:bodyPr>
          <a:lstStyle/>
          <a:p>
            <a:r>
              <a:rPr lang="en-GB" dirty="0"/>
              <a:t>Often when children are admitted to the Medical Centre, they are found to be malnourished. Rodgers, the Clinical Officer, will continue to follow them up after discharge and also gives talks on healthy nutrition in the community.</a:t>
            </a:r>
          </a:p>
        </p:txBody>
      </p:sp>
    </p:spTree>
    <p:extLst>
      <p:ext uri="{BB962C8B-B14F-4D97-AF65-F5344CB8AC3E}">
        <p14:creationId xmlns:p14="http://schemas.microsoft.com/office/powerpoint/2010/main" val="3146843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3E83061-3EF4-8DB5-E9FC-6C5D95A000C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143E8C4-8F23-6959-30BA-DCFD24460B7E}"/>
              </a:ext>
            </a:extLst>
          </p:cNvPr>
          <p:cNvSpPr txBox="1"/>
          <p:nvPr/>
        </p:nvSpPr>
        <p:spPr>
          <a:xfrm>
            <a:off x="0" y="5877272"/>
            <a:ext cx="9167125" cy="707886"/>
          </a:xfrm>
          <a:prstGeom prst="rect">
            <a:avLst/>
          </a:prstGeom>
          <a:solidFill>
            <a:srgbClr val="6FBE7E"/>
          </a:solidFill>
        </p:spPr>
        <p:txBody>
          <a:bodyPr wrap="square" rtlCol="0">
            <a:spAutoFit/>
          </a:bodyPr>
          <a:lstStyle/>
          <a:p>
            <a:r>
              <a:rPr lang="en-GB" sz="2000" dirty="0"/>
              <a:t>Rodgers carries out </a:t>
            </a:r>
            <a:r>
              <a:rPr lang="en-GB" sz="2000"/>
              <a:t>some simple </a:t>
            </a:r>
            <a:r>
              <a:rPr lang="en-GB" sz="2000" dirty="0"/>
              <a:t>measurements to determine if a child is malnourished and needs extra support from Potter’s Village</a:t>
            </a:r>
          </a:p>
        </p:txBody>
      </p:sp>
    </p:spTree>
    <p:extLst>
      <p:ext uri="{BB962C8B-B14F-4D97-AF65-F5344CB8AC3E}">
        <p14:creationId xmlns:p14="http://schemas.microsoft.com/office/powerpoint/2010/main" val="3556653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in wheelchairs&#10;&#10;AI-generated content may be incorrect.">
            <a:extLst>
              <a:ext uri="{FF2B5EF4-FFF2-40B4-BE49-F238E27FC236}">
                <a16:creationId xmlns:a16="http://schemas.microsoft.com/office/drawing/2014/main" id="{C803E69C-0F52-7838-D630-C1AB3ADED54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 y="10"/>
            <a:ext cx="9143980" cy="4509110"/>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584E3A51-8772-0E99-562C-D08F36A297CE}"/>
              </a:ext>
            </a:extLst>
          </p:cNvPr>
          <p:cNvSpPr>
            <a:spLocks noGrp="1"/>
          </p:cNvSpPr>
          <p:nvPr>
            <p:ph idx="1"/>
          </p:nvPr>
        </p:nvSpPr>
        <p:spPr>
          <a:xfrm>
            <a:off x="395535" y="4437112"/>
            <a:ext cx="8318463" cy="2420878"/>
          </a:xfrm>
        </p:spPr>
        <p:txBody>
          <a:bodyPr anchor="ctr">
            <a:noAutofit/>
          </a:bodyPr>
          <a:lstStyle/>
          <a:p>
            <a:pPr marL="0" indent="0">
              <a:lnSpc>
                <a:spcPct val="90000"/>
              </a:lnSpc>
              <a:buNone/>
            </a:pPr>
            <a:r>
              <a:rPr lang="en-GB" sz="2400" dirty="0"/>
              <a:t>The Disability Rehabilitation Unit was set up by Janie Robson, a physiotherapist from the UK, in 2019. The wheelchairs were funded by the diocese.</a:t>
            </a:r>
          </a:p>
        </p:txBody>
      </p:sp>
    </p:spTree>
    <p:extLst>
      <p:ext uri="{BB962C8B-B14F-4D97-AF65-F5344CB8AC3E}">
        <p14:creationId xmlns:p14="http://schemas.microsoft.com/office/powerpoint/2010/main" val="1319191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6FBE7E"/>
        </a:solidFill>
        <a:effectLst/>
      </p:bgPr>
    </p:bg>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12221E64-5FFB-45F2-AF6E-3D76B76D7305}"/>
              </a:ext>
            </a:extLst>
          </p:cNvPr>
          <p:cNvSpPr>
            <a:spLocks noGrp="1"/>
          </p:cNvSpPr>
          <p:nvPr>
            <p:ph type="title"/>
          </p:nvPr>
        </p:nvSpPr>
        <p:spPr>
          <a:xfrm>
            <a:off x="571500" y="5074023"/>
            <a:ext cx="7581900" cy="1163287"/>
          </a:xfrm>
        </p:spPr>
        <p:txBody>
          <a:bodyPr vert="horz" lIns="91440" tIns="45720" rIns="91440" bIns="45720" rtlCol="0" anchor="ctr">
            <a:noAutofit/>
          </a:bodyPr>
          <a:lstStyle/>
          <a:p>
            <a:pPr algn="l" eaLnBrk="1" hangingPunct="1">
              <a:lnSpc>
                <a:spcPct val="90000"/>
              </a:lnSpc>
              <a:defRPr/>
            </a:pPr>
            <a:r>
              <a:rPr lang="en-US" sz="2800" kern="1200" dirty="0">
                <a:solidFill>
                  <a:schemeClr val="tx1"/>
                </a:solidFill>
                <a:latin typeface="+mj-lt"/>
                <a:ea typeface="+mj-ea"/>
                <a:cs typeface="+mj-cs"/>
              </a:rPr>
              <a:t>The Rehab Centre team consists of Physiotherapist Crissy and nurses Keti and Annah are supported by Janie Robson</a:t>
            </a:r>
          </a:p>
        </p:txBody>
      </p:sp>
      <p:pic>
        <p:nvPicPr>
          <p:cNvPr id="5" name="Picture 4">
            <a:extLst>
              <a:ext uri="{FF2B5EF4-FFF2-40B4-BE49-F238E27FC236}">
                <a16:creationId xmlns:a16="http://schemas.microsoft.com/office/drawing/2014/main" id="{B631C5CD-5F18-F5D1-5A5E-6A36DBEEE647}"/>
              </a:ext>
            </a:extLst>
          </p:cNvPr>
          <p:cNvPicPr>
            <a:picLocks noChangeAspect="1"/>
          </p:cNvPicPr>
          <p:nvPr/>
        </p:nvPicPr>
        <p:blipFill>
          <a:blip r:embed="rId2" cstate="screen">
            <a:extLst>
              <a:ext uri="{28A0092B-C50C-407E-A947-70E740481C1C}">
                <a14:useLocalDpi xmlns:a14="http://schemas.microsoft.com/office/drawing/2010/main"/>
              </a:ext>
            </a:extLst>
          </a:blip>
          <a:srcRect b="-2"/>
          <a:stretch>
            <a:fillRect/>
          </a:stretch>
        </p:blipFill>
        <p:spPr>
          <a:xfrm>
            <a:off x="20" y="-40"/>
            <a:ext cx="4571980" cy="4172827"/>
          </a:xfrm>
          <a:prstGeom prst="rect">
            <a:avLst/>
          </a:prstGeom>
        </p:spPr>
      </p:pic>
      <p:pic>
        <p:nvPicPr>
          <p:cNvPr id="4" name="Picture 3" descr="A group of people sitting around a table&#10;&#10;AI-generated content may be incorrect.">
            <a:extLst>
              <a:ext uri="{FF2B5EF4-FFF2-40B4-BE49-F238E27FC236}">
                <a16:creationId xmlns:a16="http://schemas.microsoft.com/office/drawing/2014/main" id="{C2C68CEC-8D65-8576-3B1E-B1A099A4B9F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572000" y="-43"/>
            <a:ext cx="4572000" cy="4172829"/>
          </a:xfrm>
          <a:prstGeom prst="rect">
            <a:avLst/>
          </a:prstGeom>
        </p:spPr>
      </p:pic>
      <p:cxnSp>
        <p:nvCxnSpPr>
          <p:cNvPr id="13319" name="Straight Connector 13318">
            <a:extLst>
              <a:ext uri="{FF2B5EF4-FFF2-40B4-BE49-F238E27FC236}">
                <a16:creationId xmlns:a16="http://schemas.microsoft.com/office/drawing/2014/main" id="{7667AA61-5C27-F30F-D229-06CBE5709F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4811517"/>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3314"/>
                                        </p:tgtEl>
                                        <p:attrNameLst>
                                          <p:attrName>style.visibility</p:attrName>
                                        </p:attrNameLst>
                                      </p:cBhvr>
                                      <p:to>
                                        <p:strVal val="visible"/>
                                      </p:to>
                                    </p:set>
                                    <p:animEffect transition="in" filter="fade">
                                      <p:cBhvr>
                                        <p:cTn id="7" dur="4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B808FD55-78EE-4284-B75E-6ED92375591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384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Box 3">
            <a:extLst>
              <a:ext uri="{FF2B5EF4-FFF2-40B4-BE49-F238E27FC236}">
                <a16:creationId xmlns:a16="http://schemas.microsoft.com/office/drawing/2014/main" id="{B9789CA3-27E1-4880-994A-9BFD2BE86A28}"/>
              </a:ext>
            </a:extLst>
          </p:cNvPr>
          <p:cNvSpPr txBox="1">
            <a:spLocks noChangeArrowheads="1"/>
          </p:cNvSpPr>
          <p:nvPr/>
        </p:nvSpPr>
        <p:spPr bwMode="auto">
          <a:xfrm>
            <a:off x="4500563" y="115888"/>
            <a:ext cx="46355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2800" dirty="0"/>
              <a:t>This little boy has Cerebral </a:t>
            </a:r>
          </a:p>
          <a:p>
            <a:pPr eaLnBrk="1" hangingPunct="1"/>
            <a:r>
              <a:rPr lang="en-GB" altLang="en-US" sz="2800" dirty="0"/>
              <a:t>Palsy and by the age of  3</a:t>
            </a:r>
          </a:p>
          <a:p>
            <a:pPr eaLnBrk="1" hangingPunct="1"/>
            <a:r>
              <a:rPr lang="en-GB" altLang="en-US" sz="2800" dirty="0"/>
              <a:t>he could only just sit up. </a:t>
            </a:r>
          </a:p>
          <a:p>
            <a:pPr eaLnBrk="1" hangingPunct="1"/>
            <a:r>
              <a:rPr lang="en-GB" altLang="en-US" sz="2800" dirty="0"/>
              <a:t>But after a year’s treatment </a:t>
            </a:r>
          </a:p>
          <a:p>
            <a:pPr eaLnBrk="1" hangingPunct="1"/>
            <a:r>
              <a:rPr lang="en-GB" altLang="en-US" sz="2800" dirty="0"/>
              <a:t>he can now crawl, stand </a:t>
            </a:r>
          </a:p>
          <a:p>
            <a:pPr eaLnBrk="1" hangingPunct="1"/>
            <a:r>
              <a:rPr lang="en-GB" altLang="en-US" sz="2800" dirty="0"/>
              <a:t>and walk a little. </a:t>
            </a:r>
          </a:p>
        </p:txBody>
      </p:sp>
      <p:pic>
        <p:nvPicPr>
          <p:cNvPr id="14340" name="Picture 4" descr="D:\Users\Roland\Documents\1 Potters Village\21 'Trip'\Prince IMG_20191223_113310167_BURST000_COVER_TOP.jpg">
            <a:extLst>
              <a:ext uri="{FF2B5EF4-FFF2-40B4-BE49-F238E27FC236}">
                <a16:creationId xmlns:a16="http://schemas.microsoft.com/office/drawing/2014/main" id="{10BB2D10-8ED9-4CE1-9763-B7583C63188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19700" y="2781300"/>
            <a:ext cx="3168650"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C88875-FE2C-A8D3-9BAC-11723B339B4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3843987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DD10FDD3-FCF7-4355-B476-F6D532C98294}"/>
              </a:ext>
            </a:extLst>
          </p:cNvPr>
          <p:cNvSpPr>
            <a:spLocks noGrp="1"/>
          </p:cNvSpPr>
          <p:nvPr>
            <p:ph type="title"/>
          </p:nvPr>
        </p:nvSpPr>
        <p:spPr/>
        <p:txBody>
          <a:bodyPr/>
          <a:lstStyle/>
          <a:p>
            <a:endParaRPr lang="en-GB" altLang="en-US"/>
          </a:p>
        </p:txBody>
      </p:sp>
      <p:pic>
        <p:nvPicPr>
          <p:cNvPr id="15363" name="Picture 2" descr="D:\Users\Roland\Documents\1 Potters Village\19 Potters Trip\Church Presentation\30.JPG">
            <a:extLst>
              <a:ext uri="{FF2B5EF4-FFF2-40B4-BE49-F238E27FC236}">
                <a16:creationId xmlns:a16="http://schemas.microsoft.com/office/drawing/2014/main" id="{BA6D20C7-9641-4803-801A-15ABABD9ABE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TextBox 3">
            <a:extLst>
              <a:ext uri="{FF2B5EF4-FFF2-40B4-BE49-F238E27FC236}">
                <a16:creationId xmlns:a16="http://schemas.microsoft.com/office/drawing/2014/main" id="{F7B12F15-8E5E-47C9-B135-D0251DF018C0}"/>
              </a:ext>
            </a:extLst>
          </p:cNvPr>
          <p:cNvSpPr txBox="1">
            <a:spLocks noChangeArrowheads="1"/>
          </p:cNvSpPr>
          <p:nvPr/>
        </p:nvSpPr>
        <p:spPr bwMode="auto">
          <a:xfrm>
            <a:off x="468313" y="549275"/>
            <a:ext cx="83597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2800"/>
              <a:t>Potter’s Village began as a Crisis Centre for Babies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910AC-68C7-9CB4-BF62-C3917AFADFEF}"/>
              </a:ext>
            </a:extLst>
          </p:cNvPr>
          <p:cNvSpPr>
            <a:spLocks noGrp="1"/>
          </p:cNvSpPr>
          <p:nvPr>
            <p:ph type="title"/>
          </p:nvPr>
        </p:nvSpPr>
        <p:spPr/>
        <p:txBody>
          <a:bodyPr/>
          <a:lstStyle/>
          <a:p>
            <a:r>
              <a:rPr lang="en-GB" dirty="0"/>
              <a:t>Video of crisis centre</a:t>
            </a:r>
          </a:p>
        </p:txBody>
      </p:sp>
      <p:pic>
        <p:nvPicPr>
          <p:cNvPr id="3" name="sight and sound">
            <a:hlinkClick r:id="" action="ppaction://media"/>
            <a:extLst>
              <a:ext uri="{FF2B5EF4-FFF2-40B4-BE49-F238E27FC236}">
                <a16:creationId xmlns:a16="http://schemas.microsoft.com/office/drawing/2014/main" id="{1EA73F54-886C-A907-8B83-EABF13D16D2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6028" y="1340768"/>
            <a:ext cx="8631943" cy="4855468"/>
          </a:xfrm>
          <a:prstGeom prst="rect">
            <a:avLst/>
          </a:prstGeom>
        </p:spPr>
      </p:pic>
    </p:spTree>
    <p:extLst>
      <p:ext uri="{BB962C8B-B14F-4D97-AF65-F5344CB8AC3E}">
        <p14:creationId xmlns:p14="http://schemas.microsoft.com/office/powerpoint/2010/main" val="1030176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9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B709B912-E499-4D76-8D97-602EA0397323}"/>
              </a:ext>
            </a:extLst>
          </p:cNvPr>
          <p:cNvSpPr>
            <a:spLocks noGrp="1"/>
          </p:cNvSpPr>
          <p:nvPr>
            <p:ph type="title"/>
          </p:nvPr>
        </p:nvSpPr>
        <p:spPr>
          <a:xfrm>
            <a:off x="0" y="0"/>
            <a:ext cx="9144000" cy="1916113"/>
          </a:xfrm>
        </p:spPr>
        <p:txBody>
          <a:bodyPr/>
          <a:lstStyle/>
          <a:p>
            <a:r>
              <a:rPr lang="en-GB" altLang="en-US" dirty="0"/>
              <a:t>Resident Babies</a:t>
            </a:r>
            <a:br>
              <a:rPr lang="en-GB" altLang="en-US" dirty="0"/>
            </a:br>
            <a:r>
              <a:rPr lang="en-GB" altLang="en-US" sz="2800" dirty="0" err="1"/>
              <a:t>Babies</a:t>
            </a:r>
            <a:r>
              <a:rPr lang="en-GB" altLang="en-US" sz="2800" dirty="0"/>
              <a:t> come to us because they have been abandoned</a:t>
            </a:r>
            <a:br>
              <a:rPr lang="en-GB" altLang="en-US" sz="2800" dirty="0"/>
            </a:br>
            <a:r>
              <a:rPr lang="en-GB" altLang="en-US" sz="2800" dirty="0"/>
              <a:t>or their mothers have died soon after childbirth, or the</a:t>
            </a:r>
            <a:endParaRPr lang="en-GB" altLang="en-US" dirty="0"/>
          </a:p>
        </p:txBody>
      </p:sp>
      <p:pic>
        <p:nvPicPr>
          <p:cNvPr id="16387" name="Picture 4">
            <a:extLst>
              <a:ext uri="{FF2B5EF4-FFF2-40B4-BE49-F238E27FC236}">
                <a16:creationId xmlns:a16="http://schemas.microsoft.com/office/drawing/2014/main" id="{B8FE35F2-5BB9-4F97-918A-92E7FD95484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7950" y="2205038"/>
            <a:ext cx="4584700" cy="444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D207C66A-DC75-44CE-88DF-698F12899512}"/>
              </a:ext>
            </a:extLst>
          </p:cNvPr>
          <p:cNvSpPr txBox="1"/>
          <p:nvPr/>
        </p:nvSpPr>
        <p:spPr>
          <a:xfrm>
            <a:off x="4857750" y="1700213"/>
            <a:ext cx="4178300" cy="4832092"/>
          </a:xfrm>
          <a:prstGeom prst="rect">
            <a:avLst/>
          </a:prstGeom>
          <a:noFill/>
        </p:spPr>
        <p:txBody>
          <a:bodyPr wrap="square">
            <a:spAutoFit/>
          </a:bodyPr>
          <a:lstStyle/>
          <a:p>
            <a:pPr>
              <a:defRPr/>
            </a:pPr>
            <a:r>
              <a:rPr lang="en-GB" sz="2800" dirty="0">
                <a:latin typeface="+mj-lt"/>
                <a:cs typeface="Arial" charset="0"/>
              </a:rPr>
              <a:t>   mothers suffer from </a:t>
            </a:r>
          </a:p>
          <a:p>
            <a:pPr>
              <a:defRPr/>
            </a:pPr>
            <a:r>
              <a:rPr lang="en-GB" sz="2800" dirty="0">
                <a:latin typeface="+mj-lt"/>
                <a:cs typeface="Arial" charset="0"/>
              </a:rPr>
              <a:t>untreated mental illness.</a:t>
            </a:r>
          </a:p>
          <a:p>
            <a:pPr>
              <a:defRPr/>
            </a:pPr>
            <a:endParaRPr lang="en-GB" sz="2800" dirty="0">
              <a:latin typeface="+mj-lt"/>
              <a:cs typeface="Arial" charset="0"/>
            </a:endParaRPr>
          </a:p>
          <a:p>
            <a:pPr>
              <a:defRPr/>
            </a:pPr>
            <a:r>
              <a:rPr lang="en-GB" sz="2800" dirty="0">
                <a:latin typeface="+mj-lt"/>
                <a:cs typeface="Arial" charset="0"/>
              </a:rPr>
              <a:t>In January 2026 we </a:t>
            </a:r>
          </a:p>
          <a:p>
            <a:pPr>
              <a:defRPr/>
            </a:pPr>
            <a:r>
              <a:rPr lang="en-GB" sz="2800" dirty="0">
                <a:latin typeface="+mj-lt"/>
                <a:cs typeface="Arial" charset="0"/>
              </a:rPr>
              <a:t>admitted four new babies.  Two of these babies had sadly lost their mothers soon after birth and the other two have mothers who have mental health difficulties.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FDDE125-3D76-FB3B-501D-5DF0FAA0F696}"/>
              </a:ext>
            </a:extLst>
          </p:cNvPr>
          <p:cNvPicPr>
            <a:picLocks noChangeAspect="1"/>
          </p:cNvPicPr>
          <p:nvPr/>
        </p:nvPicPr>
        <p:blipFill>
          <a:blip r:embed="rId2" cstate="screen">
            <a:extLst>
              <a:ext uri="{28A0092B-C50C-407E-A947-70E740481C1C}">
                <a14:useLocalDpi xmlns:a14="http://schemas.microsoft.com/office/drawing/2010/main"/>
              </a:ext>
            </a:extLst>
          </a:blip>
          <a:srcRect b="-4172"/>
          <a:stretch>
            <a:fillRect/>
          </a:stretch>
        </p:blipFill>
        <p:spPr>
          <a:xfrm>
            <a:off x="881844" y="116632"/>
            <a:ext cx="7380312" cy="6858000"/>
          </a:xfrm>
          <a:prstGeom prst="rect">
            <a:avLst/>
          </a:prstGeom>
        </p:spPr>
      </p:pic>
    </p:spTree>
    <p:extLst>
      <p:ext uri="{BB962C8B-B14F-4D97-AF65-F5344CB8AC3E}">
        <p14:creationId xmlns:p14="http://schemas.microsoft.com/office/powerpoint/2010/main" val="685409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5F6B7A-CC61-0B87-F1E7-C9DCFC6530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31640" y="260648"/>
            <a:ext cx="6624736" cy="4968552"/>
          </a:xfrm>
          <a:prstGeom prst="rect">
            <a:avLst/>
          </a:prstGeom>
        </p:spPr>
      </p:pic>
      <p:sp>
        <p:nvSpPr>
          <p:cNvPr id="11" name="TextBox 10">
            <a:extLst>
              <a:ext uri="{FF2B5EF4-FFF2-40B4-BE49-F238E27FC236}">
                <a16:creationId xmlns:a16="http://schemas.microsoft.com/office/drawing/2014/main" id="{7E92C327-8E69-60F1-191B-8ADEF07C27CB}"/>
              </a:ext>
            </a:extLst>
          </p:cNvPr>
          <p:cNvSpPr txBox="1"/>
          <p:nvPr/>
        </p:nvSpPr>
        <p:spPr>
          <a:xfrm>
            <a:off x="827584" y="5301208"/>
            <a:ext cx="7717177" cy="707886"/>
          </a:xfrm>
          <a:prstGeom prst="rect">
            <a:avLst/>
          </a:prstGeom>
          <a:noFill/>
        </p:spPr>
        <p:txBody>
          <a:bodyPr wrap="none" rtlCol="0">
            <a:spAutoFit/>
          </a:bodyPr>
          <a:lstStyle/>
          <a:p>
            <a:r>
              <a:rPr lang="en-GB" sz="2000" dirty="0"/>
              <a:t>Annah and Keti from the Rehab Unit are also able to work with the </a:t>
            </a:r>
          </a:p>
          <a:p>
            <a:pPr algn="ctr"/>
            <a:r>
              <a:rPr lang="en-GB" sz="2000" dirty="0"/>
              <a:t>babies in </a:t>
            </a:r>
            <a:r>
              <a:rPr lang="en-GB" sz="2000"/>
              <a:t>the Crisis </a:t>
            </a:r>
            <a:r>
              <a:rPr lang="en-GB" sz="2000" dirty="0"/>
              <a:t>C</a:t>
            </a:r>
            <a:r>
              <a:rPr lang="en-GB" sz="2000"/>
              <a:t>entre</a:t>
            </a:r>
            <a:endParaRPr lang="en-GB" sz="2000" dirty="0"/>
          </a:p>
        </p:txBody>
      </p:sp>
    </p:spTree>
    <p:extLst>
      <p:ext uri="{BB962C8B-B14F-4D97-AF65-F5344CB8AC3E}">
        <p14:creationId xmlns:p14="http://schemas.microsoft.com/office/powerpoint/2010/main" val="26633038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9C4F658D-F9BC-4FEF-B34F-6DD39F02D3D4}"/>
              </a:ext>
            </a:extLst>
          </p:cNvPr>
          <p:cNvSpPr>
            <a:spLocks noGrp="1"/>
          </p:cNvSpPr>
          <p:nvPr>
            <p:ph type="title"/>
          </p:nvPr>
        </p:nvSpPr>
        <p:spPr>
          <a:xfrm>
            <a:off x="179388" y="1557338"/>
            <a:ext cx="5003800" cy="4895850"/>
          </a:xfrm>
        </p:spPr>
        <p:txBody>
          <a:bodyPr/>
          <a:lstStyle/>
          <a:p>
            <a:br>
              <a:rPr lang="en-GB" altLang="en-US" sz="3600" i="1" dirty="0"/>
            </a:br>
            <a:r>
              <a:rPr lang="en-GB" altLang="en-US" sz="3600" i="1" dirty="0"/>
              <a:t>Idah says:</a:t>
            </a:r>
            <a:br>
              <a:rPr lang="en-GB" altLang="en-US" sz="3600" dirty="0"/>
            </a:br>
            <a:r>
              <a:rPr lang="en-GB" altLang="en-US" sz="3600" dirty="0"/>
              <a:t> “We would love them to go to families so that they are able to bond with the family members and so they grow up knowing this is the family they belong to.”</a:t>
            </a:r>
          </a:p>
        </p:txBody>
      </p:sp>
      <p:sp>
        <p:nvSpPr>
          <p:cNvPr id="4" name="TextBox 3">
            <a:extLst>
              <a:ext uri="{FF2B5EF4-FFF2-40B4-BE49-F238E27FC236}">
                <a16:creationId xmlns:a16="http://schemas.microsoft.com/office/drawing/2014/main" id="{8A29BFDE-B547-4BC9-9999-0877DF79C339}"/>
              </a:ext>
            </a:extLst>
          </p:cNvPr>
          <p:cNvSpPr txBox="1"/>
          <p:nvPr/>
        </p:nvSpPr>
        <p:spPr>
          <a:xfrm>
            <a:off x="15549" y="11561"/>
            <a:ext cx="8640763" cy="2062103"/>
          </a:xfrm>
          <a:prstGeom prst="rect">
            <a:avLst/>
          </a:prstGeom>
          <a:noFill/>
        </p:spPr>
        <p:txBody>
          <a:bodyPr>
            <a:spAutoFit/>
          </a:bodyPr>
          <a:lstStyle/>
          <a:p>
            <a:pPr>
              <a:defRPr/>
            </a:pPr>
            <a:r>
              <a:rPr lang="en-GB" sz="3200" dirty="0">
                <a:latin typeface="+mj-lt"/>
                <a:cs typeface="Arial" charset="0"/>
              </a:rPr>
              <a:t>Once they are weaned, the aim is to re-settle them </a:t>
            </a:r>
          </a:p>
          <a:p>
            <a:pPr>
              <a:defRPr/>
            </a:pPr>
            <a:r>
              <a:rPr lang="en-GB" sz="3200" dirty="0">
                <a:latin typeface="+mj-lt"/>
                <a:cs typeface="Arial" charset="0"/>
              </a:rPr>
              <a:t>back with their families and to continue to support them with food and financial aid until they are old enough to attend school.</a:t>
            </a:r>
          </a:p>
        </p:txBody>
      </p:sp>
      <p:pic>
        <p:nvPicPr>
          <p:cNvPr id="17412" name="Picture 3" descr="D:\Users\Roland\Documents\1 Potters Village\20 Potters Trip\Photos\IMG_20200210_121906181.jpg">
            <a:extLst>
              <a:ext uri="{FF2B5EF4-FFF2-40B4-BE49-F238E27FC236}">
                <a16:creationId xmlns:a16="http://schemas.microsoft.com/office/drawing/2014/main" id="{7E392A56-17F2-4341-917D-D71E173CA88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292726" y="2212501"/>
            <a:ext cx="3348038" cy="446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9BAE892F-481C-4D04-AFD6-7C882D8EF1AD}"/>
              </a:ext>
            </a:extLst>
          </p:cNvPr>
          <p:cNvSpPr>
            <a:spLocks noGrp="1"/>
          </p:cNvSpPr>
          <p:nvPr>
            <p:ph type="title"/>
          </p:nvPr>
        </p:nvSpPr>
        <p:spPr>
          <a:xfrm>
            <a:off x="0" y="4005064"/>
            <a:ext cx="9144000" cy="2806700"/>
          </a:xfrm>
        </p:spPr>
        <p:txBody>
          <a:bodyPr/>
          <a:lstStyle/>
          <a:p>
            <a:r>
              <a:rPr lang="en-GB" altLang="en-US" sz="3600" dirty="0"/>
              <a:t>  Poverty, elderly relatives struggling</a:t>
            </a:r>
            <a:br>
              <a:rPr lang="en-GB" altLang="en-US" sz="3600" dirty="0"/>
            </a:br>
            <a:r>
              <a:rPr lang="en-GB" altLang="en-US" sz="3600" dirty="0"/>
              <a:t>to care, poor maternal mental health </a:t>
            </a:r>
            <a:br>
              <a:rPr lang="en-GB" altLang="en-US" sz="3600" dirty="0"/>
            </a:br>
            <a:r>
              <a:rPr lang="en-GB" altLang="en-US" sz="3600" dirty="0"/>
              <a:t>can all affect the child’s well being, and so staff monitor their progress and give help where needed.</a:t>
            </a:r>
          </a:p>
        </p:txBody>
      </p:sp>
      <p:pic>
        <p:nvPicPr>
          <p:cNvPr id="18436" name="Picture 1" descr="D:\Users\Roland\Documents\1 Potters Village\19 Potters Trip\Uganda 19 for Church\IMG_8983.JPG">
            <a:extLst>
              <a:ext uri="{FF2B5EF4-FFF2-40B4-BE49-F238E27FC236}">
                <a16:creationId xmlns:a16="http://schemas.microsoft.com/office/drawing/2014/main" id="{AAA73D7A-9CDC-4415-AFF0-5652AE189F5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227763" y="260350"/>
            <a:ext cx="2160587"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group of people sitting together&#10;&#10;AI-generated content may be incorrect.">
            <a:extLst>
              <a:ext uri="{FF2B5EF4-FFF2-40B4-BE49-F238E27FC236}">
                <a16:creationId xmlns:a16="http://schemas.microsoft.com/office/drawing/2014/main" id="{122F4655-2028-7766-AB0A-2145BDF431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520" y="116632"/>
            <a:ext cx="5508104" cy="380666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57D3D20F-038B-4A63-B291-AE49F8A56308}"/>
              </a:ext>
            </a:extLst>
          </p:cNvPr>
          <p:cNvSpPr>
            <a:spLocks noGrp="1"/>
          </p:cNvSpPr>
          <p:nvPr>
            <p:ph type="title"/>
          </p:nvPr>
        </p:nvSpPr>
        <p:spPr>
          <a:xfrm>
            <a:off x="0" y="0"/>
            <a:ext cx="9144000" cy="1989138"/>
          </a:xfrm>
        </p:spPr>
        <p:txBody>
          <a:bodyPr/>
          <a:lstStyle/>
          <a:p>
            <a:r>
              <a:rPr lang="en-GB" altLang="en-US" sz="3200" dirty="0"/>
              <a:t>Some babies have no family to look after them. Fostering is not common, and Idah says “We are trying to inspire folk to get a heart for fostering and take in the weaned babies”</a:t>
            </a:r>
          </a:p>
        </p:txBody>
      </p:sp>
      <p:pic>
        <p:nvPicPr>
          <p:cNvPr id="19459" name="Picture 3">
            <a:extLst>
              <a:ext uri="{FF2B5EF4-FFF2-40B4-BE49-F238E27FC236}">
                <a16:creationId xmlns:a16="http://schemas.microsoft.com/office/drawing/2014/main" id="{8607987B-BC76-45F5-850C-9881C23928B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16213" y="2276475"/>
            <a:ext cx="6427787"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EA7FEFB8-D608-4360-8205-F7B50E5EE7A0}"/>
              </a:ext>
            </a:extLst>
          </p:cNvPr>
          <p:cNvSpPr txBox="1"/>
          <p:nvPr/>
        </p:nvSpPr>
        <p:spPr>
          <a:xfrm>
            <a:off x="107950" y="2276475"/>
            <a:ext cx="2663850" cy="3108543"/>
          </a:xfrm>
          <a:prstGeom prst="rect">
            <a:avLst/>
          </a:prstGeom>
          <a:noFill/>
        </p:spPr>
        <p:txBody>
          <a:bodyPr wrap="square">
            <a:spAutoFit/>
          </a:bodyPr>
          <a:lstStyle/>
          <a:p>
            <a:pPr>
              <a:defRPr/>
            </a:pPr>
            <a:r>
              <a:rPr lang="en-GB" sz="2800" dirty="0">
                <a:latin typeface="+mj-lt"/>
                <a:cs typeface="Arial" charset="0"/>
              </a:rPr>
              <a:t>In January 2025</a:t>
            </a:r>
          </a:p>
          <a:p>
            <a:pPr>
              <a:defRPr/>
            </a:pPr>
            <a:r>
              <a:rPr lang="en-GB" sz="2800" dirty="0">
                <a:latin typeface="+mj-lt"/>
                <a:cs typeface="Arial" charset="0"/>
              </a:rPr>
              <a:t>we re-settled</a:t>
            </a:r>
          </a:p>
          <a:p>
            <a:pPr>
              <a:defRPr/>
            </a:pPr>
            <a:r>
              <a:rPr lang="en-GB" sz="2800" dirty="0">
                <a:latin typeface="+mj-lt"/>
                <a:cs typeface="Arial" charset="0"/>
              </a:rPr>
              <a:t>three children:</a:t>
            </a:r>
          </a:p>
          <a:p>
            <a:pPr>
              <a:defRPr/>
            </a:pPr>
            <a:r>
              <a:rPr lang="en-GB" sz="2800" dirty="0">
                <a:latin typeface="+mj-lt"/>
                <a:cs typeface="Arial" charset="0"/>
              </a:rPr>
              <a:t>Two returned to</a:t>
            </a:r>
          </a:p>
          <a:p>
            <a:pPr>
              <a:defRPr/>
            </a:pPr>
            <a:r>
              <a:rPr lang="en-GB" sz="2800" dirty="0">
                <a:latin typeface="+mj-lt"/>
                <a:cs typeface="Arial" charset="0"/>
              </a:rPr>
              <a:t>their families and one went into foster care.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6FBE7E"/>
        </a:solidFill>
        <a:effectLst/>
      </p:bgPr>
    </p:bg>
    <p:spTree>
      <p:nvGrpSpPr>
        <p:cNvPr id="1" name=""/>
        <p:cNvGrpSpPr/>
        <p:nvPr/>
      </p:nvGrpSpPr>
      <p:grpSpPr>
        <a:xfrm>
          <a:off x="0" y="0"/>
          <a:ext cx="0" cy="0"/>
          <a:chOff x="0" y="0"/>
          <a:chExt cx="0" cy="0"/>
        </a:xfrm>
      </p:grpSpPr>
      <p:pic>
        <p:nvPicPr>
          <p:cNvPr id="23554" name="Picture 1" descr="D:\Users\Roland\Documents\1 Potters Village\21 'Trip'\Richard &amp; team.jpg">
            <a:extLst>
              <a:ext uri="{FF2B5EF4-FFF2-40B4-BE49-F238E27FC236}">
                <a16:creationId xmlns:a16="http://schemas.microsoft.com/office/drawing/2014/main" id="{2CB88D64-7A08-47B2-B598-F5E76529E02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p:blipFill>
        <p:spPr bwMode="auto">
          <a:xfrm>
            <a:off x="20" y="10"/>
            <a:ext cx="9143980" cy="4005054"/>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D9EDD3C8-CC12-4F6B-95B6-83D02C274EF7}"/>
              </a:ext>
            </a:extLst>
          </p:cNvPr>
          <p:cNvSpPr txBox="1"/>
          <p:nvPr/>
        </p:nvSpPr>
        <p:spPr>
          <a:xfrm>
            <a:off x="342741" y="4077072"/>
            <a:ext cx="8458518" cy="2452687"/>
          </a:xfrm>
          <a:prstGeom prst="rect">
            <a:avLst/>
          </a:prstGeom>
        </p:spPr>
        <p:txBody>
          <a:bodyPr vert="horz" lIns="91440" tIns="45720" rIns="91440" bIns="45720" rtlCol="0" anchor="ctr">
            <a:normAutofit/>
          </a:bodyPr>
          <a:lstStyle/>
          <a:p>
            <a:pPr>
              <a:lnSpc>
                <a:spcPct val="90000"/>
              </a:lnSpc>
              <a:spcAft>
                <a:spcPts val="600"/>
              </a:spcAft>
              <a:defRPr/>
            </a:pPr>
            <a:r>
              <a:rPr lang="en-US" sz="3200" dirty="0">
                <a:latin typeface="+mn-lt"/>
                <a:cs typeface="+mn-cs"/>
              </a:rPr>
              <a:t>Altogether Potter’s Village employs over 60 local people, including medical staff, baby carers, kitchen workers, gatekeepers and the compound team.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ow standing in a wooden shed&#10;&#10;AI-generated content may be incorrect.">
            <a:extLst>
              <a:ext uri="{FF2B5EF4-FFF2-40B4-BE49-F238E27FC236}">
                <a16:creationId xmlns:a16="http://schemas.microsoft.com/office/drawing/2014/main" id="{DBB1E937-FBD1-931F-BBDD-88F804068FF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583096"/>
            <a:ext cx="4912356" cy="3274904"/>
          </a:xfrm>
          <a:prstGeom prst="rect">
            <a:avLst/>
          </a:prstGeom>
        </p:spPr>
      </p:pic>
      <p:pic>
        <p:nvPicPr>
          <p:cNvPr id="9" name="Picture 8" descr="A group of pigs in the dirt&#10;&#10;AI-generated content may be incorrect.">
            <a:extLst>
              <a:ext uri="{FF2B5EF4-FFF2-40B4-BE49-F238E27FC236}">
                <a16:creationId xmlns:a16="http://schemas.microsoft.com/office/drawing/2014/main" id="{F1B3B923-9A64-05A9-2914-07F1582090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12356" y="1412776"/>
            <a:ext cx="4231644" cy="5444042"/>
          </a:xfrm>
          <a:prstGeom prst="rect">
            <a:avLst/>
          </a:prstGeom>
        </p:spPr>
      </p:pic>
      <p:pic>
        <p:nvPicPr>
          <p:cNvPr id="13" name="Picture 12" descr="A person in a field&#10;&#10;AI-generated content may be incorrect.">
            <a:extLst>
              <a:ext uri="{FF2B5EF4-FFF2-40B4-BE49-F238E27FC236}">
                <a16:creationId xmlns:a16="http://schemas.microsoft.com/office/drawing/2014/main" id="{B084A22D-61FA-DDFB-1FCE-A8303AA6FD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7558"/>
            <a:ext cx="9144000" cy="3574356"/>
          </a:xfrm>
          <a:prstGeom prst="rect">
            <a:avLst/>
          </a:prstGeom>
        </p:spPr>
      </p:pic>
      <p:sp>
        <p:nvSpPr>
          <p:cNvPr id="3" name="TextBox 2">
            <a:extLst>
              <a:ext uri="{FF2B5EF4-FFF2-40B4-BE49-F238E27FC236}">
                <a16:creationId xmlns:a16="http://schemas.microsoft.com/office/drawing/2014/main" id="{AE7A478F-B7FD-58B7-A3F3-CB6A1DB4A570}"/>
              </a:ext>
            </a:extLst>
          </p:cNvPr>
          <p:cNvSpPr txBox="1"/>
          <p:nvPr/>
        </p:nvSpPr>
        <p:spPr>
          <a:xfrm>
            <a:off x="0" y="10964"/>
            <a:ext cx="9144000" cy="1107996"/>
          </a:xfrm>
          <a:prstGeom prst="rect">
            <a:avLst/>
          </a:prstGeom>
          <a:solidFill>
            <a:srgbClr val="6FBE7E"/>
          </a:solidFill>
        </p:spPr>
        <p:txBody>
          <a:bodyPr wrap="square">
            <a:spAutoFit/>
          </a:bodyPr>
          <a:lstStyle/>
          <a:p>
            <a:r>
              <a:rPr lang="en-GB" sz="2200" dirty="0"/>
              <a:t>Vegetables are grown and pigs and cows are raised on site. These provide food and milk for the children and can also be sold to provide an income.</a:t>
            </a:r>
          </a:p>
        </p:txBody>
      </p:sp>
    </p:spTree>
    <p:extLst>
      <p:ext uri="{BB962C8B-B14F-4D97-AF65-F5344CB8AC3E}">
        <p14:creationId xmlns:p14="http://schemas.microsoft.com/office/powerpoint/2010/main" val="1328579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530" name="Picture 1" descr="D:\Users\Roland\Documents\1 Potters Village\20 Potters Trip\Photos\IMG_20200212_090414873.jpg">
            <a:extLst>
              <a:ext uri="{FF2B5EF4-FFF2-40B4-BE49-F238E27FC236}">
                <a16:creationId xmlns:a16="http://schemas.microsoft.com/office/drawing/2014/main" id="{26FC3770-0EE6-4EC8-948F-6270EF82F5A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extBox 2">
            <a:extLst>
              <a:ext uri="{FF2B5EF4-FFF2-40B4-BE49-F238E27FC236}">
                <a16:creationId xmlns:a16="http://schemas.microsoft.com/office/drawing/2014/main" id="{E4691E8D-4B12-41EF-9A3D-298A20324A9C}"/>
              </a:ext>
            </a:extLst>
          </p:cNvPr>
          <p:cNvSpPr txBox="1">
            <a:spLocks noChangeArrowheads="1"/>
          </p:cNvSpPr>
          <p:nvPr/>
        </p:nvSpPr>
        <p:spPr bwMode="auto">
          <a:xfrm>
            <a:off x="392906" y="5317240"/>
            <a:ext cx="8408194" cy="744836"/>
          </a:xfrm>
          <a:prstGeom prst="rect">
            <a:avLst/>
          </a:prstGeom>
          <a:solidFill>
            <a:srgbClr val="6FBE7E"/>
          </a:solidFill>
        </p:spPr>
        <p:txBody>
          <a:bodyPr vert="horz" lIns="91440" tIns="45720" rIns="91440" bIns="45720" rtlCol="0" anchor="ctr">
            <a:noAutofit/>
          </a:bodyPr>
          <a:lstStyle/>
          <a:p>
            <a:pPr algn="ctr">
              <a:lnSpc>
                <a:spcPct val="90000"/>
              </a:lnSpc>
              <a:spcAft>
                <a:spcPts val="600"/>
              </a:spcAft>
              <a:defRPr/>
            </a:pPr>
            <a:r>
              <a:rPr lang="en-US" sz="2400" dirty="0">
                <a:solidFill>
                  <a:schemeClr val="tx1">
                    <a:lumMod val="85000"/>
                    <a:lumOff val="15000"/>
                  </a:schemeClr>
                </a:solidFill>
                <a:latin typeface="+mj-lt"/>
                <a:ea typeface="+mj-ea"/>
                <a:cs typeface="+mj-cs"/>
              </a:rPr>
              <a:t>Idah says “Thank you to the staff. If we work together Potter’s Village will shine.”</a:t>
            </a:r>
          </a:p>
        </p:txBody>
      </p:sp>
      <p:pic>
        <p:nvPicPr>
          <p:cNvPr id="2" name="Idah - God bless you">
            <a:hlinkClick r:id="" action="ppaction://media"/>
            <a:extLst>
              <a:ext uri="{FF2B5EF4-FFF2-40B4-BE49-F238E27FC236}">
                <a16:creationId xmlns:a16="http://schemas.microsoft.com/office/drawing/2014/main" id="{E8C6A046-EC62-EB62-7AB6-6332F5FAD48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1520" y="6253809"/>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1EF6C2B2-B0FB-42B1-AF66-8D7A5DBAA0B9}"/>
              </a:ext>
            </a:extLst>
          </p:cNvPr>
          <p:cNvSpPr>
            <a:spLocks noGrp="1"/>
          </p:cNvSpPr>
          <p:nvPr>
            <p:ph type="title"/>
          </p:nvPr>
        </p:nvSpPr>
        <p:spPr>
          <a:xfrm>
            <a:off x="468313" y="0"/>
            <a:ext cx="8229600" cy="1143000"/>
          </a:xfrm>
        </p:spPr>
        <p:txBody>
          <a:bodyPr/>
          <a:lstStyle/>
          <a:p>
            <a:r>
              <a:rPr lang="en-GB" altLang="en-US"/>
              <a:t>Children’s Crisis Centre</a:t>
            </a:r>
          </a:p>
        </p:txBody>
      </p:sp>
      <p:pic>
        <p:nvPicPr>
          <p:cNvPr id="31747" name="Picture 2" descr="D:\Users\Roland\Documents\1 Potters Village\19 Potters Trip\Uganda 19 for Church\IMG_9493.JPG">
            <a:extLst>
              <a:ext uri="{FF2B5EF4-FFF2-40B4-BE49-F238E27FC236}">
                <a16:creationId xmlns:a16="http://schemas.microsoft.com/office/drawing/2014/main" id="{13601EA0-CF01-4BA8-8ABB-5BD1F7B96D0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Box 3">
            <a:extLst>
              <a:ext uri="{FF2B5EF4-FFF2-40B4-BE49-F238E27FC236}">
                <a16:creationId xmlns:a16="http://schemas.microsoft.com/office/drawing/2014/main" id="{A3D4E364-B712-40B8-B2CD-3455CF9E990A}"/>
              </a:ext>
            </a:extLst>
          </p:cNvPr>
          <p:cNvSpPr txBox="1">
            <a:spLocks noChangeArrowheads="1"/>
          </p:cNvSpPr>
          <p:nvPr/>
        </p:nvSpPr>
        <p:spPr bwMode="auto">
          <a:xfrm>
            <a:off x="0" y="4365625"/>
            <a:ext cx="657225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4000" i="1" dirty="0"/>
              <a:t>Idah says: </a:t>
            </a:r>
            <a:r>
              <a:rPr lang="en-GB" altLang="en-US" sz="4000" dirty="0"/>
              <a:t>We pray that we </a:t>
            </a:r>
          </a:p>
          <a:p>
            <a:pPr eaLnBrk="1" hangingPunct="1"/>
            <a:r>
              <a:rPr lang="en-GB" altLang="en-US" sz="4000" dirty="0"/>
              <a:t>shall be able to always give </a:t>
            </a:r>
          </a:p>
          <a:p>
            <a:pPr eaLnBrk="1" hangingPunct="1"/>
            <a:r>
              <a:rPr lang="en-GB" altLang="en-US" sz="4000" dirty="0"/>
              <a:t>that excellent service </a:t>
            </a:r>
          </a:p>
          <a:p>
            <a:pPr eaLnBrk="1" hangingPunct="1"/>
            <a:r>
              <a:rPr lang="en-GB" altLang="en-US" sz="4000" dirty="0"/>
              <a:t>that the community needs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 descr="Idah Kyarimpa - Administrator">
            <a:extLst>
              <a:ext uri="{FF2B5EF4-FFF2-40B4-BE49-F238E27FC236}">
                <a16:creationId xmlns:a16="http://schemas.microsoft.com/office/drawing/2014/main" id="{21550B72-A1FE-49BF-B122-357894F070E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4248150"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Box 2">
            <a:extLst>
              <a:ext uri="{FF2B5EF4-FFF2-40B4-BE49-F238E27FC236}">
                <a16:creationId xmlns:a16="http://schemas.microsoft.com/office/drawing/2014/main" id="{0B12365B-9822-4D21-ACD0-071B4304EDCF}"/>
              </a:ext>
            </a:extLst>
          </p:cNvPr>
          <p:cNvSpPr txBox="1">
            <a:spLocks noChangeArrowheads="1"/>
          </p:cNvSpPr>
          <p:nvPr/>
        </p:nvSpPr>
        <p:spPr bwMode="auto">
          <a:xfrm>
            <a:off x="179388" y="395288"/>
            <a:ext cx="9505950" cy="646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3600" dirty="0"/>
              <a:t>                                 “Finally I want </a:t>
            </a:r>
          </a:p>
          <a:p>
            <a:pPr eaLnBrk="1" hangingPunct="1"/>
            <a:r>
              <a:rPr lang="en-GB" altLang="en-US" sz="3600" dirty="0"/>
              <a:t>                                 to thank everybody </a:t>
            </a:r>
          </a:p>
          <a:p>
            <a:pPr eaLnBrk="1" hangingPunct="1"/>
            <a:r>
              <a:rPr lang="en-GB" altLang="en-US" sz="3600" dirty="0"/>
              <a:t>                                 that has participated</a:t>
            </a:r>
          </a:p>
          <a:p>
            <a:pPr eaLnBrk="1" hangingPunct="1"/>
            <a:r>
              <a:rPr lang="en-GB" altLang="en-US" sz="3600" dirty="0"/>
              <a:t>                                 in the wellbeing </a:t>
            </a:r>
          </a:p>
          <a:p>
            <a:pPr eaLnBrk="1" hangingPunct="1"/>
            <a:r>
              <a:rPr lang="en-GB" altLang="en-US" sz="3600" dirty="0"/>
              <a:t>                                 of this place; </a:t>
            </a:r>
          </a:p>
          <a:p>
            <a:pPr eaLnBrk="1" hangingPunct="1"/>
            <a:r>
              <a:rPr lang="en-GB" altLang="en-US" sz="3600" dirty="0"/>
              <a:t>                                 everybody that has </a:t>
            </a:r>
          </a:p>
          <a:p>
            <a:pPr eaLnBrk="1" hangingPunct="1"/>
            <a:r>
              <a:rPr lang="en-GB" altLang="en-US" sz="3600" dirty="0"/>
              <a:t>                                 participated in the </a:t>
            </a:r>
          </a:p>
          <a:p>
            <a:pPr eaLnBrk="1" hangingPunct="1"/>
            <a:r>
              <a:rPr lang="en-GB" altLang="en-US" sz="3600" dirty="0"/>
              <a:t>                                 wellbeing of the </a:t>
            </a:r>
          </a:p>
          <a:p>
            <a:pPr eaLnBrk="1" hangingPunct="1"/>
            <a:r>
              <a:rPr lang="en-GB" altLang="en-US" sz="3600" dirty="0"/>
              <a:t>                                 babies. We are so glad that these children have been given hope;</a:t>
            </a:r>
          </a:p>
          <a:p>
            <a:pPr eaLnBrk="1" hangingPunct="1"/>
            <a:r>
              <a:rPr lang="en-GB" altLang="en-US" sz="3600" dirty="0"/>
              <a:t>these children have been helped to survive.  </a:t>
            </a:r>
          </a:p>
          <a:p>
            <a:pPr eaLnBrk="1" hangingPunct="1"/>
            <a:endParaRPr lang="en-GB" altLang="en-US" dirty="0"/>
          </a:p>
        </p:txBody>
      </p:sp>
      <p:pic>
        <p:nvPicPr>
          <p:cNvPr id="2" name="Idah thanks final">
            <a:hlinkClick r:id="" action="ppaction://media"/>
            <a:extLst>
              <a:ext uri="{FF2B5EF4-FFF2-40B4-BE49-F238E27FC236}">
                <a16:creationId xmlns:a16="http://schemas.microsoft.com/office/drawing/2014/main" id="{8D3E7A25-0CF6-6A69-3EDE-F0850242E3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95536" y="6259512"/>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a:extLst>
              <a:ext uri="{FF2B5EF4-FFF2-40B4-BE49-F238E27FC236}">
                <a16:creationId xmlns:a16="http://schemas.microsoft.com/office/drawing/2014/main" id="{45C98886-877C-4670-BEC6-88A6E497EE0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3850" y="260350"/>
            <a:ext cx="4535488" cy="641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Box 2">
            <a:extLst>
              <a:ext uri="{FF2B5EF4-FFF2-40B4-BE49-F238E27FC236}">
                <a16:creationId xmlns:a16="http://schemas.microsoft.com/office/drawing/2014/main" id="{20AFC7B8-35EE-4FD9-9366-A2ECF059AC61}"/>
              </a:ext>
            </a:extLst>
          </p:cNvPr>
          <p:cNvSpPr txBox="1">
            <a:spLocks noChangeArrowheads="1"/>
          </p:cNvSpPr>
          <p:nvPr/>
        </p:nvSpPr>
        <p:spPr bwMode="auto">
          <a:xfrm>
            <a:off x="5148263" y="404813"/>
            <a:ext cx="3838575" cy="535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3600" dirty="0"/>
              <a:t>Friends of Potter’s Village</a:t>
            </a:r>
          </a:p>
          <a:p>
            <a:pPr eaLnBrk="1" hangingPunct="1"/>
            <a:r>
              <a:rPr lang="en-GB" altLang="en-US" sz="3600" dirty="0"/>
              <a:t>is the UK Charity that supports and </a:t>
            </a:r>
          </a:p>
          <a:p>
            <a:pPr eaLnBrk="1" hangingPunct="1"/>
            <a:r>
              <a:rPr lang="en-GB" altLang="en-US" sz="3600" dirty="0"/>
              <a:t>fundraises for Potter’s Village.</a:t>
            </a:r>
          </a:p>
          <a:p>
            <a:pPr eaLnBrk="1" hangingPunct="1"/>
            <a:r>
              <a:rPr lang="en-GB" altLang="en-US" sz="3600" dirty="0"/>
              <a:t>We want to add</a:t>
            </a:r>
          </a:p>
          <a:p>
            <a:pPr eaLnBrk="1" hangingPunct="1"/>
            <a:r>
              <a:rPr lang="en-GB" altLang="en-US" sz="3600" dirty="0"/>
              <a:t>our thanks for all</a:t>
            </a:r>
          </a:p>
          <a:p>
            <a:pPr eaLnBrk="1" hangingPunct="1"/>
            <a:r>
              <a:rPr lang="en-GB" altLang="en-US" sz="3600" dirty="0"/>
              <a:t>your support.</a:t>
            </a:r>
          </a:p>
          <a:p>
            <a:pPr eaLnBrk="1" hangingPunct="1"/>
            <a:endParaRPr lang="en-GB" altLang="en-US" dirty="0"/>
          </a:p>
        </p:txBody>
      </p:sp>
      <p:sp>
        <p:nvSpPr>
          <p:cNvPr id="33796" name="TextBox 3">
            <a:extLst>
              <a:ext uri="{FF2B5EF4-FFF2-40B4-BE49-F238E27FC236}">
                <a16:creationId xmlns:a16="http://schemas.microsoft.com/office/drawing/2014/main" id="{8549F583-DDB6-4999-B471-36763328CBF0}"/>
              </a:ext>
            </a:extLst>
          </p:cNvPr>
          <p:cNvSpPr txBox="1">
            <a:spLocks noChangeArrowheads="1"/>
          </p:cNvSpPr>
          <p:nvPr/>
        </p:nvSpPr>
        <p:spPr bwMode="auto">
          <a:xfrm>
            <a:off x="5508625" y="5661025"/>
            <a:ext cx="2516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2000"/>
              <a:t>Charity No. 1173948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14292</TotalTime>
  <Words>817</Words>
  <Application>Microsoft Office PowerPoint</Application>
  <PresentationFormat>On-screen Show (4:3)</PresentationFormat>
  <Paragraphs>116</Paragraphs>
  <Slides>34</Slides>
  <Notes>0</Notes>
  <HiddenSlides>0</HiddenSlides>
  <MMClips>5</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Potter’s Village Kisoro, Uganda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Medical Centre Senior Staff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Rehab Centre team consists of Physiotherapist Crissy and nurses Keti and Annah are supported by Janie Robson</vt:lpstr>
      <vt:lpstr>PowerPoint Presentation</vt:lpstr>
      <vt:lpstr>PowerPoint Presentation</vt:lpstr>
      <vt:lpstr>PowerPoint Presentation</vt:lpstr>
      <vt:lpstr>Video of crisis centre</vt:lpstr>
      <vt:lpstr>Resident Babies Babies come to us because they have been abandoned or their mothers have died soon after childbirth, or the</vt:lpstr>
      <vt:lpstr>PowerPoint Presentation</vt:lpstr>
      <vt:lpstr>PowerPoint Presentation</vt:lpstr>
      <vt:lpstr> Idah says:  “We would love them to go to families so that they are able to bond with the family members and so they grow up knowing this is the family they belong to.”</vt:lpstr>
      <vt:lpstr>  Poverty, elderly relatives struggling to care, poor maternal mental health  can all affect the child’s well being, and so staff monitor their progress and give help where needed.</vt:lpstr>
      <vt:lpstr>Some babies have no family to look after them. Fostering is not common, and Idah says “We are trying to inspire folk to get a heart for fostering and take in the weaned babies”</vt:lpstr>
      <vt:lpstr>PowerPoint Presentation</vt:lpstr>
      <vt:lpstr>PowerPoint Presentation</vt:lpstr>
      <vt:lpstr>PowerPoint Presentation</vt:lpstr>
      <vt:lpstr>Children’s Crisis Centre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Mum</dc:creator>
  <cp:lastModifiedBy>Ian Kimber</cp:lastModifiedBy>
  <cp:revision>158</cp:revision>
  <dcterms:created xsi:type="dcterms:W3CDTF">2015-03-13T14:02:02Z</dcterms:created>
  <dcterms:modified xsi:type="dcterms:W3CDTF">2026-06-09T09:49:45Z</dcterms:modified>
</cp:coreProperties>
</file>